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30275213" cy="42803763"/>
  <p:notesSz cx="6858000" cy="9144000"/>
  <p:defaultTextStyle>
    <a:defPPr>
      <a:defRPr lang="ko-KR"/>
    </a:defPPr>
    <a:lvl1pPr marL="0" algn="l" defTabSz="3507730" rtl="0" eaLnBrk="1" latinLnBrk="1" hangingPunct="1">
      <a:defRPr sz="6905" kern="1200">
        <a:solidFill>
          <a:schemeClr val="tx1"/>
        </a:solidFill>
        <a:latin typeface="+mn-lt"/>
        <a:ea typeface="+mn-ea"/>
        <a:cs typeface="+mn-cs"/>
      </a:defRPr>
    </a:lvl1pPr>
    <a:lvl2pPr marL="1753865" algn="l" defTabSz="3507730" rtl="0" eaLnBrk="1" latinLnBrk="1" hangingPunct="1">
      <a:defRPr sz="6905" kern="1200">
        <a:solidFill>
          <a:schemeClr val="tx1"/>
        </a:solidFill>
        <a:latin typeface="+mn-lt"/>
        <a:ea typeface="+mn-ea"/>
        <a:cs typeface="+mn-cs"/>
      </a:defRPr>
    </a:lvl2pPr>
    <a:lvl3pPr marL="3507730" algn="l" defTabSz="3507730" rtl="0" eaLnBrk="1" latinLnBrk="1" hangingPunct="1">
      <a:defRPr sz="6905" kern="1200">
        <a:solidFill>
          <a:schemeClr val="tx1"/>
        </a:solidFill>
        <a:latin typeface="+mn-lt"/>
        <a:ea typeface="+mn-ea"/>
        <a:cs typeface="+mn-cs"/>
      </a:defRPr>
    </a:lvl3pPr>
    <a:lvl4pPr marL="5261595" algn="l" defTabSz="3507730" rtl="0" eaLnBrk="1" latinLnBrk="1" hangingPunct="1">
      <a:defRPr sz="6905" kern="1200">
        <a:solidFill>
          <a:schemeClr val="tx1"/>
        </a:solidFill>
        <a:latin typeface="+mn-lt"/>
        <a:ea typeface="+mn-ea"/>
        <a:cs typeface="+mn-cs"/>
      </a:defRPr>
    </a:lvl4pPr>
    <a:lvl5pPr marL="7015460" algn="l" defTabSz="3507730" rtl="0" eaLnBrk="1" latinLnBrk="1" hangingPunct="1">
      <a:defRPr sz="6905" kern="1200">
        <a:solidFill>
          <a:schemeClr val="tx1"/>
        </a:solidFill>
        <a:latin typeface="+mn-lt"/>
        <a:ea typeface="+mn-ea"/>
        <a:cs typeface="+mn-cs"/>
      </a:defRPr>
    </a:lvl5pPr>
    <a:lvl6pPr marL="8769325" algn="l" defTabSz="3507730" rtl="0" eaLnBrk="1" latinLnBrk="1" hangingPunct="1">
      <a:defRPr sz="6905" kern="1200">
        <a:solidFill>
          <a:schemeClr val="tx1"/>
        </a:solidFill>
        <a:latin typeface="+mn-lt"/>
        <a:ea typeface="+mn-ea"/>
        <a:cs typeface="+mn-cs"/>
      </a:defRPr>
    </a:lvl6pPr>
    <a:lvl7pPr marL="10523190" algn="l" defTabSz="3507730" rtl="0" eaLnBrk="1" latinLnBrk="1" hangingPunct="1">
      <a:defRPr sz="6905" kern="1200">
        <a:solidFill>
          <a:schemeClr val="tx1"/>
        </a:solidFill>
        <a:latin typeface="+mn-lt"/>
        <a:ea typeface="+mn-ea"/>
        <a:cs typeface="+mn-cs"/>
      </a:defRPr>
    </a:lvl7pPr>
    <a:lvl8pPr marL="12277054" algn="l" defTabSz="3507730" rtl="0" eaLnBrk="1" latinLnBrk="1" hangingPunct="1">
      <a:defRPr sz="6905" kern="1200">
        <a:solidFill>
          <a:schemeClr val="tx1"/>
        </a:solidFill>
        <a:latin typeface="+mn-lt"/>
        <a:ea typeface="+mn-ea"/>
        <a:cs typeface="+mn-cs"/>
      </a:defRPr>
    </a:lvl8pPr>
    <a:lvl9pPr marL="14030919" algn="l" defTabSz="3507730" rtl="0" eaLnBrk="1" latinLnBrk="1"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8787"/>
    <a:srgbClr val="F75757"/>
    <a:srgbClr val="F725A2"/>
    <a:srgbClr val="70AD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49" autoAdjust="0"/>
    <p:restoredTop sz="94660"/>
  </p:normalViewPr>
  <p:slideViewPr>
    <p:cSldViewPr snapToGrid="0">
      <p:cViewPr varScale="1">
        <p:scale>
          <a:sx n="19" d="100"/>
          <a:sy n="19" d="100"/>
        </p:scale>
        <p:origin x="297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image" Target="../media/image8.emf"/><Relationship Id="rId2" Type="http://schemas.openxmlformats.org/officeDocument/2006/relationships/image" Target="../media/image3.emf"/><Relationship Id="rId1" Type="http://schemas.openxmlformats.org/officeDocument/2006/relationships/image" Target="../media/image2.emf"/><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0CB4E-6FA7-43A9-8C9F-DD0C6E95B116}" type="datetimeFigureOut">
              <a:rPr lang="ko-KR" altLang="en-US" smtClean="0"/>
              <a:t>2023-06-22</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5555E340-21E0-402F-8489-5A9DC846A58E}" type="slidenum">
              <a:rPr lang="ko-KR" altLang="en-US" smtClean="0"/>
              <a:t>‹#›</a:t>
            </a:fld>
            <a:endParaRPr lang="ko-KR" altLang="en-US"/>
          </a:p>
        </p:txBody>
      </p:sp>
      <p:pic>
        <p:nvPicPr>
          <p:cNvPr id="5" name="그림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334292784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20E0CB4E-6FA7-43A9-8C9F-DD0C6E95B116}" type="datetimeFigureOut">
              <a:rPr lang="ko-KR" altLang="en-US" smtClean="0"/>
              <a:t>2023-06-22</a:t>
            </a:fld>
            <a:endParaRPr lang="ko-KR"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5555E340-21E0-402F-8489-5A9DC846A58E}" type="slidenum">
              <a:rPr lang="ko-KR" altLang="en-US" smtClean="0"/>
              <a:t>‹#›</a:t>
            </a:fld>
            <a:endParaRPr lang="ko-KR" altLang="en-US"/>
          </a:p>
        </p:txBody>
      </p:sp>
      <p:pic>
        <p:nvPicPr>
          <p:cNvPr id="7" name="그림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699"/>
            <a:ext cx="30276413" cy="42802064"/>
          </a:xfrm>
          <a:prstGeom prst="rect">
            <a:avLst/>
          </a:prstGeom>
        </p:spPr>
      </p:pic>
    </p:spTree>
    <p:extLst>
      <p:ext uri="{BB962C8B-B14F-4D97-AF65-F5344CB8AC3E}">
        <p14:creationId xmlns:p14="http://schemas.microsoft.com/office/powerpoint/2010/main" val="2808792382"/>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3027487" rtl="0" eaLnBrk="1" latinLnBrk="1"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1"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1"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1"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1"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1" hangingPunct="1">
        <a:defRPr sz="5960" kern="1200">
          <a:solidFill>
            <a:schemeClr val="tx1"/>
          </a:solidFill>
          <a:latin typeface="+mn-lt"/>
          <a:ea typeface="+mn-ea"/>
          <a:cs typeface="+mn-cs"/>
        </a:defRPr>
      </a:lvl1pPr>
      <a:lvl2pPr marL="1513743" algn="l" defTabSz="3027487" rtl="0" eaLnBrk="1" latinLnBrk="1" hangingPunct="1">
        <a:defRPr sz="5960" kern="1200">
          <a:solidFill>
            <a:schemeClr val="tx1"/>
          </a:solidFill>
          <a:latin typeface="+mn-lt"/>
          <a:ea typeface="+mn-ea"/>
          <a:cs typeface="+mn-cs"/>
        </a:defRPr>
      </a:lvl2pPr>
      <a:lvl3pPr marL="3027487" algn="l" defTabSz="3027487" rtl="0" eaLnBrk="1" latinLnBrk="1" hangingPunct="1">
        <a:defRPr sz="5960" kern="1200">
          <a:solidFill>
            <a:schemeClr val="tx1"/>
          </a:solidFill>
          <a:latin typeface="+mn-lt"/>
          <a:ea typeface="+mn-ea"/>
          <a:cs typeface="+mn-cs"/>
        </a:defRPr>
      </a:lvl3pPr>
      <a:lvl4pPr marL="4541230" algn="l" defTabSz="3027487" rtl="0" eaLnBrk="1" latinLnBrk="1" hangingPunct="1">
        <a:defRPr sz="5960" kern="1200">
          <a:solidFill>
            <a:schemeClr val="tx1"/>
          </a:solidFill>
          <a:latin typeface="+mn-lt"/>
          <a:ea typeface="+mn-ea"/>
          <a:cs typeface="+mn-cs"/>
        </a:defRPr>
      </a:lvl4pPr>
      <a:lvl5pPr marL="6054974" algn="l" defTabSz="3027487" rtl="0" eaLnBrk="1" latinLnBrk="1" hangingPunct="1">
        <a:defRPr sz="5960" kern="1200">
          <a:solidFill>
            <a:schemeClr val="tx1"/>
          </a:solidFill>
          <a:latin typeface="+mn-lt"/>
          <a:ea typeface="+mn-ea"/>
          <a:cs typeface="+mn-cs"/>
        </a:defRPr>
      </a:lvl5pPr>
      <a:lvl6pPr marL="7568717" algn="l" defTabSz="3027487" rtl="0" eaLnBrk="1" latinLnBrk="1" hangingPunct="1">
        <a:defRPr sz="5960" kern="1200">
          <a:solidFill>
            <a:schemeClr val="tx1"/>
          </a:solidFill>
          <a:latin typeface="+mn-lt"/>
          <a:ea typeface="+mn-ea"/>
          <a:cs typeface="+mn-cs"/>
        </a:defRPr>
      </a:lvl6pPr>
      <a:lvl7pPr marL="9082461" algn="l" defTabSz="3027487" rtl="0" eaLnBrk="1" latinLnBrk="1" hangingPunct="1">
        <a:defRPr sz="5960" kern="1200">
          <a:solidFill>
            <a:schemeClr val="tx1"/>
          </a:solidFill>
          <a:latin typeface="+mn-lt"/>
          <a:ea typeface="+mn-ea"/>
          <a:cs typeface="+mn-cs"/>
        </a:defRPr>
      </a:lvl7pPr>
      <a:lvl8pPr marL="10596204" algn="l" defTabSz="3027487" rtl="0" eaLnBrk="1" latinLnBrk="1" hangingPunct="1">
        <a:defRPr sz="5960" kern="1200">
          <a:solidFill>
            <a:schemeClr val="tx1"/>
          </a:solidFill>
          <a:latin typeface="+mn-lt"/>
          <a:ea typeface="+mn-ea"/>
          <a:cs typeface="+mn-cs"/>
        </a:defRPr>
      </a:lvl8pPr>
      <a:lvl9pPr marL="12109948" algn="l" defTabSz="3027487" rtl="0" eaLnBrk="1" latinLnBrk="1"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emf"/><Relationship Id="rId13" Type="http://schemas.openxmlformats.org/officeDocument/2006/relationships/oleObject" Target="../embeddings/oleObject4.bin"/><Relationship Id="rId18" Type="http://schemas.openxmlformats.org/officeDocument/2006/relationships/image" Target="../media/image8.emf"/><Relationship Id="rId3" Type="http://schemas.openxmlformats.org/officeDocument/2006/relationships/image" Target="../media/image9.jpeg"/><Relationship Id="rId7" Type="http://schemas.openxmlformats.org/officeDocument/2006/relationships/oleObject" Target="../embeddings/oleObject2.bin"/><Relationship Id="rId12" Type="http://schemas.openxmlformats.org/officeDocument/2006/relationships/image" Target="../media/image5.emf"/><Relationship Id="rId17" Type="http://schemas.openxmlformats.org/officeDocument/2006/relationships/oleObject" Target="../embeddings/oleObject6.bin"/><Relationship Id="rId2" Type="http://schemas.openxmlformats.org/officeDocument/2006/relationships/slideLayout" Target="../slideLayouts/slideLayout1.xml"/><Relationship Id="rId16" Type="http://schemas.openxmlformats.org/officeDocument/2006/relationships/image" Target="../media/image7.emf"/><Relationship Id="rId1" Type="http://schemas.openxmlformats.org/officeDocument/2006/relationships/vmlDrawing" Target="../drawings/vmlDrawing1.vml"/><Relationship Id="rId6" Type="http://schemas.openxmlformats.org/officeDocument/2006/relationships/image" Target="../media/image10.png"/><Relationship Id="rId11" Type="http://schemas.openxmlformats.org/officeDocument/2006/relationships/oleObject" Target="../embeddings/oleObject3.bin"/><Relationship Id="rId5" Type="http://schemas.openxmlformats.org/officeDocument/2006/relationships/image" Target="../media/image2.emf"/><Relationship Id="rId15" Type="http://schemas.openxmlformats.org/officeDocument/2006/relationships/oleObject" Target="../embeddings/oleObject5.bin"/><Relationship Id="rId10" Type="http://schemas.openxmlformats.org/officeDocument/2006/relationships/image" Target="../media/image4.emf"/><Relationship Id="rId19" Type="http://schemas.openxmlformats.org/officeDocument/2006/relationships/image" Target="../media/image11.png"/><Relationship Id="rId4" Type="http://schemas.openxmlformats.org/officeDocument/2006/relationships/oleObject" Target="../embeddings/oleObject1.bin"/><Relationship Id="rId9" Type="http://schemas.openxmlformats.org/officeDocument/2006/relationships/package" Target="../embeddings/Microsoft_Visio_Drawing.vsdx"/><Relationship Id="rId1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직사각형 6">
            <a:extLst>
              <a:ext uri="{FF2B5EF4-FFF2-40B4-BE49-F238E27FC236}">
                <a16:creationId xmlns:a16="http://schemas.microsoft.com/office/drawing/2014/main" id="{344D9720-FA31-403A-B941-7CBEAF3262EC}"/>
              </a:ext>
            </a:extLst>
          </p:cNvPr>
          <p:cNvSpPr/>
          <p:nvPr/>
        </p:nvSpPr>
        <p:spPr>
          <a:xfrm>
            <a:off x="85539" y="3631993"/>
            <a:ext cx="30275212" cy="2923877"/>
          </a:xfrm>
          <a:prstGeom prst="rect">
            <a:avLst/>
          </a:prstGeom>
        </p:spPr>
        <p:txBody>
          <a:bodyPr wrap="square">
            <a:spAutoFit/>
          </a:bodyPr>
          <a:lstStyle/>
          <a:p>
            <a:pPr indent="127000" algn="ctr" latinLnBrk="0">
              <a:lnSpc>
                <a:spcPct val="115000"/>
              </a:lnSpc>
              <a:spcAft>
                <a:spcPts val="0"/>
              </a:spcAft>
            </a:pPr>
            <a:r>
              <a:rPr lang="en-US" sz="8000" b="1" kern="100" dirty="0" smtClean="0">
                <a:solidFill>
                  <a:srgbClr val="000000"/>
                </a:solidFill>
                <a:latin typeface="Times New Roman" panose="02020603050405020304" pitchFamily="18" charset="0"/>
                <a:ea typeface="한양신명조"/>
                <a:cs typeface="Times New Roman" panose="02020603050405020304" pitchFamily="18" charset="0"/>
              </a:rPr>
              <a:t>Low </a:t>
            </a:r>
            <a:r>
              <a:rPr lang="en-US" sz="8000" b="1" kern="100" dirty="0">
                <a:solidFill>
                  <a:srgbClr val="000000"/>
                </a:solidFill>
                <a:latin typeface="Times New Roman" panose="02020603050405020304" pitchFamily="18" charset="0"/>
                <a:ea typeface="한양신명조"/>
                <a:cs typeface="Times New Roman" panose="02020603050405020304" pitchFamily="18" charset="0"/>
              </a:rPr>
              <a:t>Power Comparator Operation with </a:t>
            </a:r>
            <a:r>
              <a:rPr lang="en-US" sz="8000" b="1" kern="100" dirty="0" smtClean="0">
                <a:solidFill>
                  <a:srgbClr val="000000"/>
                </a:solidFill>
                <a:latin typeface="Times New Roman" panose="02020603050405020304" pitchFamily="18" charset="0"/>
                <a:ea typeface="한양신명조"/>
                <a:cs typeface="Times New Roman" panose="02020603050405020304" pitchFamily="18" charset="0"/>
              </a:rPr>
              <a:t>Predictor</a:t>
            </a:r>
          </a:p>
          <a:p>
            <a:pPr indent="127000" algn="ctr" latinLnBrk="0">
              <a:lnSpc>
                <a:spcPct val="115000"/>
              </a:lnSpc>
              <a:spcAft>
                <a:spcPts val="0"/>
              </a:spcAft>
            </a:pPr>
            <a:r>
              <a:rPr lang="en-US" sz="8000" b="1" kern="100" dirty="0" smtClean="0">
                <a:solidFill>
                  <a:srgbClr val="000000"/>
                </a:solidFill>
                <a:latin typeface="Times New Roman" panose="02020603050405020304" pitchFamily="18" charset="0"/>
                <a:ea typeface="한양신명조"/>
                <a:cs typeface="Times New Roman" panose="02020603050405020304" pitchFamily="18" charset="0"/>
              </a:rPr>
              <a:t>for </a:t>
            </a:r>
            <a:r>
              <a:rPr lang="en-US" sz="8000" b="1" kern="100" dirty="0">
                <a:solidFill>
                  <a:srgbClr val="000000"/>
                </a:solidFill>
                <a:latin typeface="Times New Roman" panose="02020603050405020304" pitchFamily="18" charset="0"/>
                <a:ea typeface="한양신명조"/>
                <a:cs typeface="Times New Roman" panose="02020603050405020304" pitchFamily="18" charset="0"/>
              </a:rPr>
              <a:t>Spiking Neural Network</a:t>
            </a:r>
            <a:endParaRPr lang="en-US" sz="4000" b="1" kern="100" dirty="0">
              <a:solidFill>
                <a:srgbClr val="000000"/>
              </a:solidFill>
              <a:effectLst/>
              <a:latin typeface="Times New Roman" panose="02020603050405020304" pitchFamily="18" charset="0"/>
              <a:ea typeface="한양신명조"/>
              <a:cs typeface="Times New Roman" panose="02020603050405020304" pitchFamily="18" charset="0"/>
            </a:endParaRPr>
          </a:p>
        </p:txBody>
      </p:sp>
      <p:sp>
        <p:nvSpPr>
          <p:cNvPr id="10" name="직사각형 9">
            <a:extLst>
              <a:ext uri="{FF2B5EF4-FFF2-40B4-BE49-F238E27FC236}">
                <a16:creationId xmlns:a16="http://schemas.microsoft.com/office/drawing/2014/main" id="{347733B7-3557-49F4-A05C-635BF5F7063B}"/>
              </a:ext>
            </a:extLst>
          </p:cNvPr>
          <p:cNvSpPr/>
          <p:nvPr/>
        </p:nvSpPr>
        <p:spPr>
          <a:xfrm>
            <a:off x="0" y="6453413"/>
            <a:ext cx="30275212" cy="2499146"/>
          </a:xfrm>
          <a:prstGeom prst="rect">
            <a:avLst/>
          </a:prstGeom>
        </p:spPr>
        <p:txBody>
          <a:bodyPr wrap="square">
            <a:spAutoFit/>
          </a:bodyPr>
          <a:lstStyle/>
          <a:p>
            <a:pPr indent="127000" algn="ctr" latinLnBrk="0">
              <a:lnSpc>
                <a:spcPct val="115000"/>
              </a:lnSpc>
              <a:spcAft>
                <a:spcPts val="0"/>
              </a:spcAft>
            </a:pPr>
            <a:r>
              <a:rPr lang="en-US" sz="4800" kern="100" dirty="0" err="1" smtClean="0">
                <a:solidFill>
                  <a:srgbClr val="000000"/>
                </a:solidFill>
                <a:latin typeface="Times New Roman" panose="02020603050405020304" pitchFamily="18" charset="0"/>
                <a:ea typeface="한양신명조"/>
                <a:cs typeface="Times New Roman" panose="02020603050405020304" pitchFamily="18" charset="0"/>
              </a:rPr>
              <a:t>Gyuwon</a:t>
            </a:r>
            <a:r>
              <a:rPr lang="en-US" sz="4800" kern="100" dirty="0" smtClean="0">
                <a:solidFill>
                  <a:srgbClr val="000000"/>
                </a:solidFill>
                <a:latin typeface="Times New Roman" panose="02020603050405020304" pitchFamily="18" charset="0"/>
                <a:ea typeface="한양신명조"/>
                <a:cs typeface="Times New Roman" panose="02020603050405020304" pitchFamily="18" charset="0"/>
              </a:rPr>
              <a:t> </a:t>
            </a:r>
            <a:r>
              <a:rPr lang="en-US" sz="4800" kern="100" dirty="0" err="1" smtClean="0">
                <a:solidFill>
                  <a:srgbClr val="000000"/>
                </a:solidFill>
                <a:latin typeface="Times New Roman" panose="02020603050405020304" pitchFamily="18" charset="0"/>
                <a:ea typeface="한양신명조"/>
                <a:cs typeface="Times New Roman" panose="02020603050405020304" pitchFamily="18" charset="0"/>
              </a:rPr>
              <a:t>Kam</a:t>
            </a:r>
            <a:r>
              <a:rPr lang="en-US" sz="4800" kern="100" dirty="0" smtClean="0">
                <a:solidFill>
                  <a:srgbClr val="000000"/>
                </a:solidFill>
                <a:latin typeface="Times New Roman" panose="02020603050405020304" pitchFamily="18" charset="0"/>
                <a:ea typeface="한양신명조"/>
                <a:cs typeface="Times New Roman" panose="02020603050405020304" pitchFamily="18" charset="0"/>
              </a:rPr>
              <a:t>, </a:t>
            </a:r>
            <a:r>
              <a:rPr lang="en-US" sz="4800" kern="100" dirty="0" err="1" smtClean="0">
                <a:solidFill>
                  <a:srgbClr val="000000"/>
                </a:solidFill>
                <a:latin typeface="Times New Roman" panose="02020603050405020304" pitchFamily="18" charset="0"/>
                <a:ea typeface="한양신명조"/>
                <a:cs typeface="Times New Roman" panose="02020603050405020304" pitchFamily="18" charset="0"/>
              </a:rPr>
              <a:t>Dahyeon</a:t>
            </a:r>
            <a:r>
              <a:rPr lang="en-US" sz="4800" kern="100" dirty="0" smtClean="0">
                <a:solidFill>
                  <a:srgbClr val="000000"/>
                </a:solidFill>
                <a:latin typeface="Times New Roman" panose="02020603050405020304" pitchFamily="18" charset="0"/>
                <a:ea typeface="한양신명조"/>
                <a:cs typeface="Times New Roman" panose="02020603050405020304" pitchFamily="18" charset="0"/>
              </a:rPr>
              <a:t> </a:t>
            </a:r>
            <a:r>
              <a:rPr lang="en-US" sz="4800" kern="100" dirty="0" err="1" smtClean="0">
                <a:solidFill>
                  <a:srgbClr val="000000"/>
                </a:solidFill>
                <a:latin typeface="Times New Roman" panose="02020603050405020304" pitchFamily="18" charset="0"/>
                <a:ea typeface="한양신명조"/>
                <a:cs typeface="Times New Roman" panose="02020603050405020304" pitchFamily="18" charset="0"/>
              </a:rPr>
              <a:t>Youn</a:t>
            </a:r>
            <a:r>
              <a:rPr lang="en-US" sz="4800" kern="100" dirty="0" smtClean="0">
                <a:solidFill>
                  <a:srgbClr val="000000"/>
                </a:solidFill>
                <a:latin typeface="Times New Roman" panose="02020603050405020304" pitchFamily="18" charset="0"/>
                <a:ea typeface="한양신명조"/>
                <a:cs typeface="Times New Roman" panose="02020603050405020304" pitchFamily="18" charset="0"/>
              </a:rPr>
              <a:t>, </a:t>
            </a:r>
            <a:r>
              <a:rPr lang="en-US" sz="4800" kern="100" err="1" smtClean="0">
                <a:solidFill>
                  <a:srgbClr val="000000"/>
                </a:solidFill>
                <a:latin typeface="Times New Roman" panose="02020603050405020304" pitchFamily="18" charset="0"/>
                <a:ea typeface="한양신명조"/>
                <a:cs typeface="Times New Roman" panose="02020603050405020304" pitchFamily="18" charset="0"/>
              </a:rPr>
              <a:t>Jiin</a:t>
            </a:r>
            <a:r>
              <a:rPr lang="en-US" sz="4800" kern="100" smtClean="0">
                <a:solidFill>
                  <a:srgbClr val="000000"/>
                </a:solidFill>
                <a:latin typeface="Times New Roman" panose="02020603050405020304" pitchFamily="18" charset="0"/>
                <a:ea typeface="한양신명조"/>
                <a:cs typeface="Times New Roman" panose="02020603050405020304" pitchFamily="18" charset="0"/>
              </a:rPr>
              <a:t> Moon, Sooyoun Kim, Minkyu Song</a:t>
            </a:r>
            <a:endParaRPr lang="en-US" sz="4800" kern="100" dirty="0" smtClean="0">
              <a:solidFill>
                <a:srgbClr val="000000"/>
              </a:solidFill>
              <a:latin typeface="Times New Roman" panose="02020603050405020304" pitchFamily="18" charset="0"/>
              <a:ea typeface="한양신명조"/>
              <a:cs typeface="Times New Roman" panose="02020603050405020304" pitchFamily="18" charset="0"/>
            </a:endParaRPr>
          </a:p>
          <a:p>
            <a:pPr indent="127000" algn="ctr" latinLnBrk="0">
              <a:lnSpc>
                <a:spcPct val="115000"/>
              </a:lnSpc>
              <a:spcAft>
                <a:spcPts val="0"/>
              </a:spcAft>
            </a:pPr>
            <a:r>
              <a:rPr lang="en-US" sz="4400" kern="100" dirty="0" smtClean="0">
                <a:solidFill>
                  <a:srgbClr val="000000"/>
                </a:solidFill>
                <a:latin typeface="Times New Roman" panose="02020603050405020304" pitchFamily="18" charset="0"/>
                <a:cs typeface="Times New Roman" panose="02020603050405020304" pitchFamily="18" charset="0"/>
              </a:rPr>
              <a:t>Department </a:t>
            </a:r>
            <a:r>
              <a:rPr lang="en-US" sz="4400" kern="100" dirty="0">
                <a:solidFill>
                  <a:srgbClr val="000000"/>
                </a:solidFill>
                <a:latin typeface="Times New Roman" panose="02020603050405020304" pitchFamily="18" charset="0"/>
                <a:cs typeface="Times New Roman" panose="02020603050405020304" pitchFamily="18" charset="0"/>
              </a:rPr>
              <a:t>of Semiconductor Science, </a:t>
            </a:r>
            <a:r>
              <a:rPr lang="en-US" sz="4400" kern="100">
                <a:solidFill>
                  <a:srgbClr val="000000"/>
                </a:solidFill>
                <a:latin typeface="Times New Roman" panose="02020603050405020304" pitchFamily="18" charset="0"/>
                <a:cs typeface="Times New Roman" panose="02020603050405020304" pitchFamily="18" charset="0"/>
              </a:rPr>
              <a:t>Dongguk </a:t>
            </a:r>
            <a:r>
              <a:rPr lang="en-US" sz="4000" kern="100">
                <a:solidFill>
                  <a:srgbClr val="000000"/>
                </a:solidFill>
                <a:latin typeface="Times New Roman" panose="02020603050405020304" pitchFamily="18" charset="0"/>
                <a:cs typeface="Times New Roman" panose="02020603050405020304" pitchFamily="18" charset="0"/>
              </a:rPr>
              <a:t>University</a:t>
            </a:r>
            <a:r>
              <a:rPr lang="en-US" sz="4400" kern="100">
                <a:solidFill>
                  <a:srgbClr val="000000"/>
                </a:solidFill>
                <a:latin typeface="Times New Roman" panose="02020603050405020304" pitchFamily="18" charset="0"/>
                <a:cs typeface="Times New Roman" panose="02020603050405020304" pitchFamily="18" charset="0"/>
              </a:rPr>
              <a:t> </a:t>
            </a:r>
            <a:endParaRPr lang="en-US" sz="4400" kern="100" smtClean="0">
              <a:solidFill>
                <a:srgbClr val="000000"/>
              </a:solidFill>
              <a:latin typeface="Times New Roman" panose="02020603050405020304" pitchFamily="18" charset="0"/>
              <a:cs typeface="Times New Roman" panose="02020603050405020304" pitchFamily="18" charset="0"/>
            </a:endParaRPr>
          </a:p>
          <a:p>
            <a:pPr indent="127000" algn="ctr" latinLnBrk="0">
              <a:lnSpc>
                <a:spcPct val="115000"/>
              </a:lnSpc>
              <a:spcAft>
                <a:spcPts val="0"/>
              </a:spcAft>
            </a:pPr>
            <a:r>
              <a:rPr lang="en-US" sz="4400" kern="100" smtClean="0">
                <a:solidFill>
                  <a:srgbClr val="000000"/>
                </a:solidFill>
                <a:latin typeface="Times New Roman" panose="02020603050405020304" pitchFamily="18" charset="0"/>
                <a:cs typeface="Times New Roman" panose="02020603050405020304" pitchFamily="18" charset="0"/>
              </a:rPr>
              <a:t>onegg99@dgu.ac.kr</a:t>
            </a:r>
            <a:endParaRPr lang="en-US" sz="4400" kern="100">
              <a:solidFill>
                <a:srgbClr val="000000"/>
              </a:solidFill>
              <a:latin typeface="Times New Roman" panose="02020603050405020304" pitchFamily="18" charset="0"/>
              <a:cs typeface="Times New Roman" panose="02020603050405020304" pitchFamily="18" charset="0"/>
            </a:endParaRPr>
          </a:p>
        </p:txBody>
      </p:sp>
      <p:sp>
        <p:nvSpPr>
          <p:cNvPr id="12" name="직사각형 11">
            <a:extLst>
              <a:ext uri="{FF2B5EF4-FFF2-40B4-BE49-F238E27FC236}">
                <a16:creationId xmlns:a16="http://schemas.microsoft.com/office/drawing/2014/main" id="{27EE3D2B-0BAC-4C56-87B1-C904C276486E}"/>
              </a:ext>
            </a:extLst>
          </p:cNvPr>
          <p:cNvSpPr/>
          <p:nvPr/>
        </p:nvSpPr>
        <p:spPr>
          <a:xfrm>
            <a:off x="1594935" y="25540473"/>
            <a:ext cx="12504263" cy="3170099"/>
          </a:xfrm>
          <a:prstGeom prst="rect">
            <a:avLst/>
          </a:prstGeom>
        </p:spPr>
        <p:txBody>
          <a:bodyPr wrap="square">
            <a:spAutoFit/>
          </a:bodyPr>
          <a:lstStyle/>
          <a:p>
            <a:pPr indent="457200" algn="just" latinLnBrk="0"/>
            <a:r>
              <a:rPr lang="en-US" sz="4000" kern="0" dirty="0" smtClean="0">
                <a:latin typeface="Times New Roman" panose="02020603050405020304" pitchFamily="18" charset="0"/>
                <a:ea typeface="맑은 고딕" panose="020B0503020000020004" pitchFamily="50" charset="-127"/>
              </a:rPr>
              <a:t>Through integration &amp; fire process, spike comes out and </a:t>
            </a:r>
            <a:r>
              <a:rPr lang="en-US" altLang="ko-KR" sz="4000" kern="0" dirty="0" smtClean="0">
                <a:latin typeface="Times New Roman" panose="02020603050405020304" pitchFamily="18" charset="0"/>
              </a:rPr>
              <a:t>neuron with </a:t>
            </a:r>
            <a:r>
              <a:rPr lang="en-US" altLang="ko-KR" sz="4000" kern="0" dirty="0">
                <a:latin typeface="Times New Roman" panose="02020603050405020304" pitchFamily="18" charset="0"/>
              </a:rPr>
              <a:t>a large number of output spike are inferred as the answer</a:t>
            </a:r>
            <a:r>
              <a:rPr lang="en-US" altLang="ko-KR" sz="4000" kern="0" dirty="0" smtClean="0">
                <a:latin typeface="Times New Roman" panose="02020603050405020304" pitchFamily="18" charset="0"/>
              </a:rPr>
              <a:t>.</a:t>
            </a:r>
            <a:endParaRPr lang="en-US" sz="4000" kern="0" dirty="0" smtClean="0">
              <a:latin typeface="Times New Roman" panose="02020603050405020304" pitchFamily="18" charset="0"/>
              <a:ea typeface="맑은 고딕" panose="020B0503020000020004" pitchFamily="50" charset="-127"/>
            </a:endParaRPr>
          </a:p>
          <a:p>
            <a:pPr indent="457200" algn="just" latinLnBrk="0"/>
            <a:r>
              <a:rPr lang="en-US" sz="4000" kern="0" dirty="0" smtClean="0">
                <a:latin typeface="Times New Roman" panose="02020603050405020304" pitchFamily="18" charset="0"/>
                <a:ea typeface="맑은 고딕" panose="020B0503020000020004" pitchFamily="50" charset="-127"/>
              </a:rPr>
              <a:t>This study implements a SNN system optimized for the MNIST dataset in hardware.</a:t>
            </a:r>
          </a:p>
        </p:txBody>
      </p:sp>
      <p:sp>
        <p:nvSpPr>
          <p:cNvPr id="16" name="직사각형 15">
            <a:extLst>
              <a:ext uri="{FF2B5EF4-FFF2-40B4-BE49-F238E27FC236}">
                <a16:creationId xmlns:a16="http://schemas.microsoft.com/office/drawing/2014/main" id="{D1355B35-3367-4A6D-97B8-47166F11FEA8}"/>
              </a:ext>
            </a:extLst>
          </p:cNvPr>
          <p:cNvSpPr/>
          <p:nvPr/>
        </p:nvSpPr>
        <p:spPr>
          <a:xfrm>
            <a:off x="15616270" y="21059377"/>
            <a:ext cx="12813563" cy="1015663"/>
          </a:xfrm>
          <a:prstGeom prst="rect">
            <a:avLst/>
          </a:prstGeom>
        </p:spPr>
        <p:txBody>
          <a:bodyPr wrap="square">
            <a:spAutoFit/>
          </a:bodyPr>
          <a:lstStyle/>
          <a:p>
            <a:r>
              <a:rPr lang="en-US" sz="6000" b="1" smtClean="0">
                <a:latin typeface="Times New Roman" panose="02020603050405020304" pitchFamily="18" charset="0"/>
                <a:ea typeface="맑은 고딕" panose="020B0503020000020004" pitchFamily="50" charset="-127"/>
              </a:rPr>
              <a:t>4. Simulation results</a:t>
            </a:r>
            <a:endParaRPr lang="en-US" sz="6000" b="1" dirty="0"/>
          </a:p>
        </p:txBody>
      </p:sp>
      <p:sp>
        <p:nvSpPr>
          <p:cNvPr id="4" name="직사각형 3"/>
          <p:cNvSpPr/>
          <p:nvPr/>
        </p:nvSpPr>
        <p:spPr>
          <a:xfrm>
            <a:off x="1594030" y="17401979"/>
            <a:ext cx="12583898" cy="3893374"/>
          </a:xfrm>
          <a:prstGeom prst="rect">
            <a:avLst/>
          </a:prstGeom>
        </p:spPr>
        <p:txBody>
          <a:bodyPr wrap="square">
            <a:spAutoFit/>
          </a:bodyPr>
          <a:lstStyle/>
          <a:p>
            <a:pPr indent="457200" algn="just" latinLnBrk="0"/>
            <a:r>
              <a:rPr lang="en-US" altLang="ko-KR" sz="4000" kern="0">
                <a:latin typeface="Times New Roman" panose="02020603050405020304" pitchFamily="18" charset="0"/>
              </a:rPr>
              <a:t>With the creation of a large amount of </a:t>
            </a:r>
            <a:r>
              <a:rPr lang="en-US" altLang="ko-KR" sz="4000" kern="0" smtClean="0">
                <a:latin typeface="Times New Roman" panose="02020603050405020304" pitchFamily="18" charset="0"/>
              </a:rPr>
              <a:t>data, Von Neumann Archtecture has limitation in processing. As </a:t>
            </a:r>
            <a:r>
              <a:rPr lang="en-US" altLang="ko-KR" sz="4000" kern="0">
                <a:latin typeface="Times New Roman" panose="02020603050405020304" pitchFamily="18" charset="0"/>
              </a:rPr>
              <a:t>a result, neuromorphic computing technology </a:t>
            </a:r>
            <a:r>
              <a:rPr lang="en-US" altLang="ko-KR" sz="4000" kern="0" smtClean="0">
                <a:latin typeface="Times New Roman" panose="02020603050405020304" pitchFamily="18" charset="0"/>
              </a:rPr>
              <a:t>of </a:t>
            </a:r>
            <a:r>
              <a:rPr lang="en-US" altLang="ko-KR" sz="4000" kern="0">
                <a:latin typeface="Times New Roman" panose="02020603050405020304" pitchFamily="18" charset="0"/>
              </a:rPr>
              <a:t>low-power and high-efficiency operations is </a:t>
            </a:r>
            <a:r>
              <a:rPr lang="en-US" altLang="ko-KR" sz="4000" kern="0" smtClean="0">
                <a:latin typeface="Times New Roman" panose="02020603050405020304" pitchFamily="18" charset="0"/>
              </a:rPr>
              <a:t>required. </a:t>
            </a:r>
          </a:p>
          <a:p>
            <a:pPr indent="457200" algn="just" latinLnBrk="0"/>
            <a:endParaRPr lang="en-US" altLang="ko-KR" sz="600" kern="0" smtClean="0">
              <a:latin typeface="Times New Roman" panose="02020603050405020304" pitchFamily="18" charset="0"/>
            </a:endParaRPr>
          </a:p>
          <a:p>
            <a:pPr indent="457200" algn="just" latinLnBrk="0"/>
            <a:r>
              <a:rPr lang="en-US" altLang="ko-KR" sz="4000" kern="0" smtClean="0">
                <a:latin typeface="Times New Roman" panose="02020603050405020304" pitchFamily="18" charset="0"/>
              </a:rPr>
              <a:t>SNN </a:t>
            </a:r>
            <a:r>
              <a:rPr lang="en-US" altLang="ko-KR" sz="4000" kern="0" dirty="0">
                <a:latin typeface="Times New Roman" panose="02020603050405020304" pitchFamily="18" charset="0"/>
              </a:rPr>
              <a:t>(Spiking Neural Network) is a neuromorphic system based on biological neural network operations in </a:t>
            </a:r>
            <a:r>
              <a:rPr lang="en-US" altLang="ko-KR" sz="4000" kern="0">
                <a:latin typeface="Times New Roman" panose="02020603050405020304" pitchFamily="18" charset="0"/>
              </a:rPr>
              <a:t>the </a:t>
            </a:r>
            <a:r>
              <a:rPr lang="en-US" altLang="ko-KR" sz="4000" kern="0" smtClean="0">
                <a:latin typeface="Times New Roman" panose="02020603050405020304" pitchFamily="18" charset="0"/>
              </a:rPr>
              <a:t>brain.</a:t>
            </a:r>
            <a:endParaRPr lang="en-US" altLang="ko-KR" sz="4000" kern="0" dirty="0">
              <a:latin typeface="Times New Roman" panose="02020603050405020304" pitchFamily="18" charset="0"/>
            </a:endParaRPr>
          </a:p>
        </p:txBody>
      </p:sp>
      <p:sp>
        <p:nvSpPr>
          <p:cNvPr id="47" name="TextBox 46">
            <a:extLst>
              <a:ext uri="{FF2B5EF4-FFF2-40B4-BE49-F238E27FC236}">
                <a16:creationId xmlns:a16="http://schemas.microsoft.com/office/drawing/2014/main" id="{19DA0768-56ED-47B5-B3F0-5E8995BB69DE}"/>
              </a:ext>
            </a:extLst>
          </p:cNvPr>
          <p:cNvSpPr txBox="1"/>
          <p:nvPr/>
        </p:nvSpPr>
        <p:spPr>
          <a:xfrm>
            <a:off x="1491415" y="28731823"/>
            <a:ext cx="12714163" cy="1015663"/>
          </a:xfrm>
          <a:prstGeom prst="rect">
            <a:avLst/>
          </a:prstGeom>
          <a:noFill/>
        </p:spPr>
        <p:txBody>
          <a:bodyPr wrap="square" rtlCol="0">
            <a:spAutoFit/>
          </a:bodyPr>
          <a:lstStyle/>
          <a:p>
            <a:r>
              <a:rPr lang="en-US" sz="6000" b="1" smtClean="0">
                <a:latin typeface="Times New Roman" panose="02020603050405020304" pitchFamily="18" charset="0"/>
                <a:cs typeface="Times New Roman" panose="02020603050405020304" pitchFamily="18" charset="0"/>
              </a:rPr>
              <a:t>2. Main concept</a:t>
            </a:r>
            <a:endParaRPr lang="en-US" sz="6000" b="1" dirty="0">
              <a:latin typeface="Times New Roman" panose="02020603050405020304" pitchFamily="18" charset="0"/>
              <a:cs typeface="Times New Roman" panose="02020603050405020304" pitchFamily="18" charset="0"/>
            </a:endParaRPr>
          </a:p>
        </p:txBody>
      </p:sp>
      <p:sp>
        <p:nvSpPr>
          <p:cNvPr id="67" name="직사각형 66"/>
          <p:cNvSpPr/>
          <p:nvPr/>
        </p:nvSpPr>
        <p:spPr>
          <a:xfrm>
            <a:off x="1554401" y="32471704"/>
            <a:ext cx="12761535" cy="1938992"/>
          </a:xfrm>
          <a:prstGeom prst="rect">
            <a:avLst/>
          </a:prstGeom>
        </p:spPr>
        <p:txBody>
          <a:bodyPr wrap="square">
            <a:spAutoFit/>
          </a:bodyPr>
          <a:lstStyle/>
          <a:p>
            <a:pPr indent="457200" algn="just" latinLnBrk="0"/>
            <a:r>
              <a:rPr lang="en-US" altLang="ko-KR" sz="4000" kern="0" smtClean="0">
                <a:latin typeface="Times New Roman" panose="02020603050405020304" pitchFamily="18" charset="0"/>
              </a:rPr>
              <a:t>Figure (a) shows a </a:t>
            </a:r>
            <a:r>
              <a:rPr lang="en-US" altLang="ko-KR" sz="4000" kern="0">
                <a:latin typeface="Times New Roman" panose="02020603050405020304" pitchFamily="18" charset="0"/>
              </a:rPr>
              <a:t>section that does not require a comparator operation, and </a:t>
            </a:r>
            <a:r>
              <a:rPr lang="en-US" altLang="ko-KR" sz="4000" kern="0" smtClean="0">
                <a:latin typeface="Times New Roman" panose="02020603050405020304" pitchFamily="18" charset="0"/>
              </a:rPr>
              <a:t>figure (b) shows </a:t>
            </a:r>
            <a:r>
              <a:rPr lang="en-US" altLang="ko-KR" sz="4000" kern="0">
                <a:latin typeface="Times New Roman" panose="02020603050405020304" pitchFamily="18" charset="0"/>
              </a:rPr>
              <a:t>a neuron that does not require a comparator operation</a:t>
            </a:r>
            <a:r>
              <a:rPr lang="en-US" altLang="ko-KR" sz="4000" kern="0" smtClean="0">
                <a:latin typeface="Times New Roman" panose="02020603050405020304" pitchFamily="18" charset="0"/>
              </a:rPr>
              <a:t>.</a:t>
            </a:r>
            <a:endParaRPr lang="en-US" altLang="ko-KR" sz="4000" kern="0">
              <a:latin typeface="Times New Roman" panose="02020603050405020304" pitchFamily="18" charset="0"/>
            </a:endParaRPr>
          </a:p>
        </p:txBody>
      </p:sp>
      <p:pic>
        <p:nvPicPr>
          <p:cNvPr id="101" name="그림 100"/>
          <p:cNvPicPr>
            <a:picLocks noChangeAspect="1"/>
          </p:cNvPicPr>
          <p:nvPr/>
        </p:nvPicPr>
        <p:blipFill rotWithShape="1">
          <a:blip r:embed="rId3" cstate="print">
            <a:extLst>
              <a:ext uri="{28A0092B-C50C-407E-A947-70E740481C1C}">
                <a14:useLocalDpi xmlns:a14="http://schemas.microsoft.com/office/drawing/2010/main" val="0"/>
              </a:ext>
            </a:extLst>
          </a:blip>
          <a:srcRect l="52154"/>
          <a:stretch/>
        </p:blipFill>
        <p:spPr>
          <a:xfrm>
            <a:off x="17311254" y="23667194"/>
            <a:ext cx="1659849" cy="3453625"/>
          </a:xfrm>
          <a:prstGeom prst="rect">
            <a:avLst/>
          </a:prstGeom>
        </p:spPr>
      </p:pic>
      <p:grpSp>
        <p:nvGrpSpPr>
          <p:cNvPr id="121" name="그룹 120"/>
          <p:cNvGrpSpPr/>
          <p:nvPr/>
        </p:nvGrpSpPr>
        <p:grpSpPr>
          <a:xfrm>
            <a:off x="20789017" y="23329412"/>
            <a:ext cx="6638691" cy="4712197"/>
            <a:chOff x="18384845" y="33240531"/>
            <a:chExt cx="7077370" cy="4966985"/>
          </a:xfrm>
        </p:grpSpPr>
        <p:graphicFrame>
          <p:nvGraphicFramePr>
            <p:cNvPr id="103" name="개체 102">
              <a:extLst>
                <a:ext uri="{FF2B5EF4-FFF2-40B4-BE49-F238E27FC236}">
                  <a16:creationId xmlns:a16="http://schemas.microsoft.com/office/drawing/2014/main" id="{5E3D2C88-5B60-453C-B45B-142EDA577B3D}"/>
                </a:ext>
              </a:extLst>
            </p:cNvPr>
            <p:cNvGraphicFramePr>
              <a:graphicFrameLocks noChangeAspect="1"/>
            </p:cNvGraphicFramePr>
            <p:nvPr>
              <p:extLst>
                <p:ext uri="{D42A27DB-BD31-4B8C-83A1-F6EECF244321}">
                  <p14:modId xmlns:p14="http://schemas.microsoft.com/office/powerpoint/2010/main" val="4258296865"/>
                </p:ext>
              </p:extLst>
            </p:nvPr>
          </p:nvGraphicFramePr>
          <p:xfrm>
            <a:off x="19472965" y="33240531"/>
            <a:ext cx="5127248" cy="4966985"/>
          </p:xfrm>
          <a:graphic>
            <a:graphicData uri="http://schemas.openxmlformats.org/presentationml/2006/ole">
              <mc:AlternateContent xmlns:mc="http://schemas.openxmlformats.org/markup-compatibility/2006">
                <mc:Choice xmlns:v="urn:schemas-microsoft-com:vml" Requires="v">
                  <p:oleObj spid="_x0000_s3212" name="Visio" r:id="rId4" imgW="8972572" imgH="8991742" progId="Visio.Drawing.15">
                    <p:embed/>
                  </p:oleObj>
                </mc:Choice>
                <mc:Fallback>
                  <p:oleObj name="Visio" r:id="rId4" imgW="8972572" imgH="8991742" progId="Visio.Drawing.15">
                    <p:embed/>
                    <p:pic>
                      <p:nvPicPr>
                        <p:cNvPr id="103" name="개체 102">
                          <a:extLst>
                            <a:ext uri="{FF2B5EF4-FFF2-40B4-BE49-F238E27FC236}">
                              <a16:creationId xmlns:a16="http://schemas.microsoft.com/office/drawing/2014/main" id="{5E3D2C88-5B60-453C-B45B-142EDA577B3D}"/>
                            </a:ext>
                          </a:extLst>
                        </p:cNvPr>
                        <p:cNvPicPr/>
                        <p:nvPr/>
                      </p:nvPicPr>
                      <p:blipFill>
                        <a:blip r:embed="rId5"/>
                        <a:stretch>
                          <a:fillRect/>
                        </a:stretch>
                      </p:blipFill>
                      <p:spPr>
                        <a:xfrm>
                          <a:off x="19472965" y="33240531"/>
                          <a:ext cx="5127248" cy="4966985"/>
                        </a:xfrm>
                        <a:prstGeom prst="rect">
                          <a:avLst/>
                        </a:prstGeom>
                      </p:spPr>
                    </p:pic>
                  </p:oleObj>
                </mc:Fallback>
              </mc:AlternateContent>
            </a:graphicData>
          </a:graphic>
        </p:graphicFrame>
        <p:sp>
          <p:nvSpPr>
            <p:cNvPr id="107" name="화살표: 아래쪽 2">
              <a:extLst>
                <a:ext uri="{FF2B5EF4-FFF2-40B4-BE49-F238E27FC236}">
                  <a16:creationId xmlns:a16="http://schemas.microsoft.com/office/drawing/2014/main" id="{C35B9D92-FDAA-4F7A-8014-640CFD032BF1}"/>
                </a:ext>
              </a:extLst>
            </p:cNvPr>
            <p:cNvSpPr/>
            <p:nvPr/>
          </p:nvSpPr>
          <p:spPr>
            <a:xfrm rot="16200000">
              <a:off x="18785270" y="35115755"/>
              <a:ext cx="512560" cy="481158"/>
            </a:xfrm>
            <a:prstGeom prst="downArrow">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400">
                <a:latin typeface="Times New Roman" panose="02020603050405020304" pitchFamily="18" charset="0"/>
                <a:cs typeface="Times New Roman" panose="02020603050405020304" pitchFamily="18" charset="0"/>
              </a:endParaRPr>
            </a:p>
          </p:txBody>
        </p:sp>
        <p:sp>
          <p:nvSpPr>
            <p:cNvPr id="108" name="TextBox 2">
              <a:extLst>
                <a:ext uri="{FF2B5EF4-FFF2-40B4-BE49-F238E27FC236}">
                  <a16:creationId xmlns:a16="http://schemas.microsoft.com/office/drawing/2014/main" id="{15A31F65-880D-411C-8CD3-2661AE6532C7}"/>
                </a:ext>
              </a:extLst>
            </p:cNvPr>
            <p:cNvSpPr txBox="1"/>
            <p:nvPr/>
          </p:nvSpPr>
          <p:spPr>
            <a:xfrm>
              <a:off x="18384845" y="34736779"/>
              <a:ext cx="1087296" cy="426252"/>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1600" b="1" dirty="0">
                  <a:latin typeface="Times New Roman" panose="02020603050405020304" pitchFamily="18" charset="0"/>
                  <a:cs typeface="Times New Roman" panose="02020603050405020304" pitchFamily="18" charset="0"/>
                </a:rPr>
                <a:t>9 Pixel</a:t>
              </a:r>
            </a:p>
          </p:txBody>
        </p:sp>
        <p:sp>
          <p:nvSpPr>
            <p:cNvPr id="109" name="TextBox 2">
              <a:extLst>
                <a:ext uri="{FF2B5EF4-FFF2-40B4-BE49-F238E27FC236}">
                  <a16:creationId xmlns:a16="http://schemas.microsoft.com/office/drawing/2014/main" id="{1FA422CD-3AA5-4A61-BBFB-F51D56D4A306}"/>
                </a:ext>
              </a:extLst>
            </p:cNvPr>
            <p:cNvSpPr txBox="1"/>
            <p:nvPr/>
          </p:nvSpPr>
          <p:spPr>
            <a:xfrm>
              <a:off x="24601033" y="34790133"/>
              <a:ext cx="861182" cy="426252"/>
            </a:xfrm>
            <a:prstGeom prst="rect">
              <a:avLst/>
            </a:prstGeom>
            <a:noFill/>
          </p:spPr>
          <p:txBody>
            <a:bodyPr wrap="square" rtlCol="0">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1600" b="1" dirty="0">
                  <a:latin typeface="Times New Roman" panose="02020603050405020304" pitchFamily="18" charset="0"/>
                  <a:cs typeface="Times New Roman" panose="02020603050405020304" pitchFamily="18" charset="0"/>
                </a:rPr>
                <a:t>6 Post</a:t>
              </a:r>
            </a:p>
          </p:txBody>
        </p:sp>
        <p:sp>
          <p:nvSpPr>
            <p:cNvPr id="110" name="화살표: 아래쪽 13">
              <a:extLst>
                <a:ext uri="{FF2B5EF4-FFF2-40B4-BE49-F238E27FC236}">
                  <a16:creationId xmlns:a16="http://schemas.microsoft.com/office/drawing/2014/main" id="{C63434F6-A281-4B28-A01D-CD9BAC30FBAA}"/>
                </a:ext>
              </a:extLst>
            </p:cNvPr>
            <p:cNvSpPr/>
            <p:nvPr/>
          </p:nvSpPr>
          <p:spPr>
            <a:xfrm rot="16200000">
              <a:off x="24775344" y="35205944"/>
              <a:ext cx="512560" cy="481158"/>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600">
                <a:latin typeface="Times New Roman" panose="02020603050405020304" pitchFamily="18" charset="0"/>
                <a:cs typeface="Times New Roman" panose="02020603050405020304" pitchFamily="18" charset="0"/>
              </a:endParaRPr>
            </a:p>
          </p:txBody>
        </p:sp>
      </p:grpSp>
      <p:sp>
        <p:nvSpPr>
          <p:cNvPr id="123" name="직사각형 122"/>
          <p:cNvSpPr/>
          <p:nvPr/>
        </p:nvSpPr>
        <p:spPr>
          <a:xfrm>
            <a:off x="16555123" y="22424836"/>
            <a:ext cx="3172110" cy="707886"/>
          </a:xfrm>
          <a:prstGeom prst="rect">
            <a:avLst/>
          </a:prstGeom>
        </p:spPr>
        <p:txBody>
          <a:bodyPr wrap="square">
            <a:spAutoFit/>
          </a:bodyPr>
          <a:lstStyle/>
          <a:p>
            <a:pPr algn="ctr"/>
            <a:r>
              <a:rPr lang="en-US" altLang="ko-KR" sz="4000" dirty="0" smtClean="0">
                <a:latin typeface="Times New Roman" panose="02020603050405020304" pitchFamily="18" charset="0"/>
                <a:cs typeface="Times New Roman" panose="02020603050405020304" pitchFamily="18" charset="0"/>
              </a:rPr>
              <a:t>Full chip</a:t>
            </a:r>
          </a:p>
        </p:txBody>
      </p:sp>
      <p:sp>
        <p:nvSpPr>
          <p:cNvPr id="124" name="직사각형 123"/>
          <p:cNvSpPr/>
          <p:nvPr/>
        </p:nvSpPr>
        <p:spPr>
          <a:xfrm>
            <a:off x="21360456" y="22430561"/>
            <a:ext cx="5495814" cy="707886"/>
          </a:xfrm>
          <a:prstGeom prst="rect">
            <a:avLst/>
          </a:prstGeom>
        </p:spPr>
        <p:txBody>
          <a:bodyPr wrap="square">
            <a:spAutoFit/>
          </a:bodyPr>
          <a:lstStyle/>
          <a:p>
            <a:pPr algn="ctr"/>
            <a:r>
              <a:rPr lang="en-US" altLang="ko-KR" sz="4000" dirty="0" smtClean="0">
                <a:latin typeface="Times New Roman" panose="02020603050405020304" pitchFamily="18" charset="0"/>
                <a:cs typeface="Times New Roman" panose="02020603050405020304" pitchFamily="18" charset="0"/>
              </a:rPr>
              <a:t>Full Block diagram</a:t>
            </a:r>
          </a:p>
        </p:txBody>
      </p:sp>
      <p:pic>
        <p:nvPicPr>
          <p:cNvPr id="49" name="그림 48">
            <a:extLst>
              <a:ext uri="{FF2B5EF4-FFF2-40B4-BE49-F238E27FC236}">
                <a16:creationId xmlns:a16="http://schemas.microsoft.com/office/drawing/2014/main" id="{BCB78834-7A67-4402-B292-97A8073BEF26}"/>
              </a:ext>
            </a:extLst>
          </p:cNvPr>
          <p:cNvPicPr>
            <a:picLocks noChangeAspect="1"/>
          </p:cNvPicPr>
          <p:nvPr/>
        </p:nvPicPr>
        <p:blipFill rotWithShape="1">
          <a:blip r:embed="rId6"/>
          <a:srcRect b="37841"/>
          <a:stretch/>
        </p:blipFill>
        <p:spPr>
          <a:xfrm>
            <a:off x="15616269" y="30487159"/>
            <a:ext cx="12813563" cy="3456391"/>
          </a:xfrm>
          <a:prstGeom prst="rect">
            <a:avLst/>
          </a:prstGeom>
        </p:spPr>
      </p:pic>
      <p:graphicFrame>
        <p:nvGraphicFramePr>
          <p:cNvPr id="50" name="표 49"/>
          <p:cNvGraphicFramePr>
            <a:graphicFrameLocks noGrp="1"/>
          </p:cNvGraphicFramePr>
          <p:nvPr>
            <p:extLst>
              <p:ext uri="{D42A27DB-BD31-4B8C-83A1-F6EECF244321}">
                <p14:modId xmlns:p14="http://schemas.microsoft.com/office/powerpoint/2010/main" val="46192872"/>
              </p:ext>
            </p:extLst>
          </p:nvPr>
        </p:nvGraphicFramePr>
        <p:xfrm>
          <a:off x="15597218" y="35285659"/>
          <a:ext cx="6725692" cy="3331620"/>
        </p:xfrm>
        <a:graphic>
          <a:graphicData uri="http://schemas.openxmlformats.org/drawingml/2006/table">
            <a:tbl>
              <a:tblPr firstRow="1" bandRow="1">
                <a:tableStyleId>{9D7B26C5-4107-4FEC-AEDC-1716B250A1EF}</a:tableStyleId>
              </a:tblPr>
              <a:tblGrid>
                <a:gridCol w="1920338">
                  <a:extLst>
                    <a:ext uri="{9D8B030D-6E8A-4147-A177-3AD203B41FA5}">
                      <a16:colId xmlns:a16="http://schemas.microsoft.com/office/drawing/2014/main" val="20000"/>
                    </a:ext>
                  </a:extLst>
                </a:gridCol>
                <a:gridCol w="2367302">
                  <a:extLst>
                    <a:ext uri="{9D8B030D-6E8A-4147-A177-3AD203B41FA5}">
                      <a16:colId xmlns:a16="http://schemas.microsoft.com/office/drawing/2014/main" val="20001"/>
                    </a:ext>
                  </a:extLst>
                </a:gridCol>
                <a:gridCol w="2438052">
                  <a:extLst>
                    <a:ext uri="{9D8B030D-6E8A-4147-A177-3AD203B41FA5}">
                      <a16:colId xmlns:a16="http://schemas.microsoft.com/office/drawing/2014/main" val="20004"/>
                    </a:ext>
                  </a:extLst>
                </a:gridCol>
              </a:tblGrid>
              <a:tr h="666324">
                <a:tc>
                  <a:txBody>
                    <a:bodyPr/>
                    <a:lstStyle/>
                    <a:p>
                      <a:pPr algn="ctr" latinLnBrk="1"/>
                      <a:endParaRPr lang="ko-KR" altLang="en-US" sz="3200" dirty="0">
                        <a:latin typeface="Times New Roman" panose="02020603050405020304" pitchFamily="18" charset="0"/>
                        <a:cs typeface="Times New Roman" panose="02020603050405020304" pitchFamily="18" charset="0"/>
                      </a:endParaRPr>
                    </a:p>
                  </a:txBody>
                  <a:tcPr marL="36000" marR="36000" anchor="ctr">
                    <a:lnR w="12700" cap="flat" cmpd="sng" algn="ctr">
                      <a:solidFill>
                        <a:schemeClr val="tx1"/>
                      </a:solidFill>
                      <a:prstDash val="solid"/>
                      <a:round/>
                      <a:headEnd type="none" w="med" len="med"/>
                      <a:tailEnd type="none" w="med" len="med"/>
                    </a:lnR>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V</a:t>
                      </a:r>
                      <a:r>
                        <a:rPr lang="en-US" altLang="ko-KR" sz="3200" baseline="-25000" dirty="0" smtClean="0">
                          <a:latin typeface="Times New Roman" panose="02020603050405020304" pitchFamily="18" charset="0"/>
                          <a:cs typeface="Times New Roman" panose="02020603050405020304" pitchFamily="18" charset="0"/>
                        </a:rPr>
                        <a:t>DD</a:t>
                      </a:r>
                      <a:r>
                        <a:rPr lang="en-US" altLang="ko-KR" sz="3200" dirty="0" smtClean="0">
                          <a:latin typeface="Times New Roman" panose="02020603050405020304" pitchFamily="18" charset="0"/>
                          <a:cs typeface="Times New Roman" panose="02020603050405020304" pitchFamily="18" charset="0"/>
                        </a:rPr>
                        <a:t> = 1.8V</a:t>
                      </a:r>
                      <a:endParaRPr lang="ko-KR" altLang="en-US" sz="3200" dirty="0">
                        <a:latin typeface="Times New Roman" panose="02020603050405020304" pitchFamily="18" charset="0"/>
                        <a:cs typeface="Times New Roman" panose="02020603050405020304" pitchFamily="18" charset="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Neuron</a:t>
                      </a:r>
                      <a:endParaRPr lang="ko-KR" altLang="en-US" sz="3200" dirty="0">
                        <a:latin typeface="Times New Roman" panose="02020603050405020304" pitchFamily="18" charset="0"/>
                        <a:cs typeface="Times New Roman" panose="02020603050405020304" pitchFamily="18" charset="0"/>
                      </a:endParaRPr>
                    </a:p>
                  </a:txBody>
                  <a:tcPr marL="36000" marR="3600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666324">
                <a:tc rowSpan="2">
                  <a:txBody>
                    <a:bodyPr/>
                    <a:lstStyle/>
                    <a:p>
                      <a:pPr algn="ctr" latinLnBrk="1"/>
                      <a:r>
                        <a:rPr lang="en-US" altLang="ko-KR" sz="3200" dirty="0" smtClean="0">
                          <a:latin typeface="Times New Roman" panose="02020603050405020304" pitchFamily="18" charset="0"/>
                          <a:cs typeface="Times New Roman" panose="02020603050405020304" pitchFamily="18" charset="0"/>
                        </a:rPr>
                        <a:t>w/o</a:t>
                      </a:r>
                      <a:r>
                        <a:rPr lang="en-US" altLang="ko-KR" sz="3200" baseline="0" dirty="0" smtClean="0">
                          <a:latin typeface="Times New Roman" panose="02020603050405020304" pitchFamily="18" charset="0"/>
                          <a:cs typeface="Times New Roman" panose="02020603050405020304" pitchFamily="18" charset="0"/>
                        </a:rPr>
                        <a:t> Predictor</a:t>
                      </a:r>
                      <a:endParaRPr lang="ko-KR" altLang="en-US" sz="3200" dirty="0">
                        <a:latin typeface="Times New Roman" panose="02020603050405020304" pitchFamily="18" charset="0"/>
                        <a:cs typeface="Times New Roman" panose="02020603050405020304" pitchFamily="18" charset="0"/>
                      </a:endParaRPr>
                    </a:p>
                  </a:txBody>
                  <a:tcPr marL="36000" marR="3600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Current</a:t>
                      </a:r>
                      <a:endParaRPr lang="ko-KR" altLang="en-US" sz="3200" dirty="0">
                        <a:latin typeface="Times New Roman" panose="02020603050405020304" pitchFamily="18" charset="0"/>
                        <a:cs typeface="Times New Roman" panose="02020603050405020304" pitchFamily="18" charset="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3.682uA</a:t>
                      </a:r>
                      <a:endParaRPr lang="ko-KR" altLang="en-US" sz="3200" dirty="0">
                        <a:latin typeface="Times New Roman" panose="02020603050405020304" pitchFamily="18" charset="0"/>
                        <a:cs typeface="Times New Roman" panose="02020603050405020304" pitchFamily="18" charset="0"/>
                      </a:endParaRPr>
                    </a:p>
                  </a:txBody>
                  <a:tcPr marL="36000" marR="3600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666324">
                <a:tc vMerge="1">
                  <a:txBody>
                    <a:bodyPr/>
                    <a:lstStyle/>
                    <a:p>
                      <a:pPr latinLnBrk="1"/>
                      <a:endParaRPr lang="ko-KR" altLang="en-US" dirty="0"/>
                    </a:p>
                  </a:txBody>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Power</a:t>
                      </a:r>
                      <a:endParaRPr lang="ko-KR" altLang="en-US" sz="3200" dirty="0">
                        <a:latin typeface="Times New Roman" panose="02020603050405020304" pitchFamily="18" charset="0"/>
                        <a:cs typeface="Times New Roman" panose="02020603050405020304" pitchFamily="18" charset="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6.627uW</a:t>
                      </a:r>
                      <a:endParaRPr lang="ko-KR" altLang="en-US" sz="3200" dirty="0">
                        <a:latin typeface="Times New Roman" panose="02020603050405020304" pitchFamily="18" charset="0"/>
                        <a:cs typeface="Times New Roman" panose="02020603050405020304" pitchFamily="18" charset="0"/>
                      </a:endParaRPr>
                    </a:p>
                  </a:txBody>
                  <a:tcPr marL="36000" marR="3600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66324">
                <a:tc rowSpan="2">
                  <a:txBody>
                    <a:bodyPr/>
                    <a:lstStyle/>
                    <a:p>
                      <a:pPr algn="ctr" latinLnBrk="1"/>
                      <a:r>
                        <a:rPr lang="en-US" altLang="ko-KR" sz="3200" dirty="0" smtClean="0">
                          <a:latin typeface="Times New Roman" panose="02020603050405020304" pitchFamily="18" charset="0"/>
                          <a:cs typeface="Times New Roman" panose="02020603050405020304" pitchFamily="18" charset="0"/>
                        </a:rPr>
                        <a:t>w/ Predictor</a:t>
                      </a:r>
                      <a:endParaRPr lang="ko-KR" altLang="en-US" sz="3200" dirty="0">
                        <a:latin typeface="Times New Roman" panose="02020603050405020304" pitchFamily="18" charset="0"/>
                        <a:cs typeface="Times New Roman" panose="02020603050405020304" pitchFamily="18" charset="0"/>
                      </a:endParaRPr>
                    </a:p>
                  </a:txBody>
                  <a:tcPr marL="36000" marR="3600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Current</a:t>
                      </a:r>
                      <a:endParaRPr lang="ko-KR" altLang="en-US" sz="3200" dirty="0">
                        <a:latin typeface="Times New Roman" panose="02020603050405020304" pitchFamily="18" charset="0"/>
                        <a:cs typeface="Times New Roman" panose="02020603050405020304" pitchFamily="18" charset="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2.580uA</a:t>
                      </a:r>
                      <a:endParaRPr lang="ko-KR" altLang="en-US" sz="3200" dirty="0">
                        <a:latin typeface="Times New Roman" panose="02020603050405020304" pitchFamily="18" charset="0"/>
                        <a:cs typeface="Times New Roman" panose="02020603050405020304" pitchFamily="18" charset="0"/>
                      </a:endParaRPr>
                    </a:p>
                  </a:txBody>
                  <a:tcPr marL="36000" marR="3600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666324">
                <a:tc vMerge="1">
                  <a:txBody>
                    <a:bodyPr/>
                    <a:lstStyle/>
                    <a:p>
                      <a:pPr latinLnBrk="1"/>
                      <a:endParaRPr lang="ko-KR" altLang="en-US" dirty="0"/>
                    </a:p>
                  </a:txBody>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Power</a:t>
                      </a:r>
                      <a:endParaRPr lang="ko-KR" altLang="en-US" sz="3200" dirty="0">
                        <a:latin typeface="Times New Roman" panose="02020603050405020304" pitchFamily="18" charset="0"/>
                        <a:cs typeface="Times New Roman" panose="02020603050405020304" pitchFamily="18" charset="0"/>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4.643uW</a:t>
                      </a:r>
                      <a:endParaRPr lang="ko-KR" altLang="en-US" sz="3200" dirty="0">
                        <a:latin typeface="Times New Roman" panose="02020603050405020304" pitchFamily="18" charset="0"/>
                        <a:cs typeface="Times New Roman" panose="02020603050405020304" pitchFamily="18" charset="0"/>
                      </a:endParaRPr>
                    </a:p>
                  </a:txBody>
                  <a:tcPr marL="36000" marR="3600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4"/>
                  </a:ext>
                </a:extLst>
              </a:tr>
            </a:tbl>
          </a:graphicData>
        </a:graphic>
      </p:graphicFrame>
      <p:sp>
        <p:nvSpPr>
          <p:cNvPr id="51" name="직사각형 50"/>
          <p:cNvSpPr/>
          <p:nvPr/>
        </p:nvSpPr>
        <p:spPr>
          <a:xfrm>
            <a:off x="15425769" y="34276063"/>
            <a:ext cx="5229506" cy="707886"/>
          </a:xfrm>
          <a:prstGeom prst="rect">
            <a:avLst/>
          </a:prstGeom>
        </p:spPr>
        <p:txBody>
          <a:bodyPr wrap="square">
            <a:spAutoFit/>
          </a:bodyPr>
          <a:lstStyle/>
          <a:p>
            <a:pPr marL="285750" indent="-285750">
              <a:buFont typeface="Arial" panose="020B0604020202020204" pitchFamily="34" charset="0"/>
              <a:buChar char="•"/>
            </a:pPr>
            <a:r>
              <a:rPr lang="en-US" altLang="ko-KR" sz="4000" smtClean="0">
                <a:latin typeface="Times New Roman" panose="02020603050405020304" pitchFamily="18" charset="0"/>
                <a:cs typeface="Times New Roman" panose="02020603050405020304" pitchFamily="18" charset="0"/>
              </a:rPr>
              <a:t> Case1</a:t>
            </a:r>
            <a:r>
              <a:rPr lang="en-US" altLang="ko-KR" sz="4000" dirty="0" smtClean="0">
                <a:latin typeface="Times New Roman" panose="02020603050405020304" pitchFamily="18" charset="0"/>
                <a:cs typeface="Times New Roman" panose="02020603050405020304" pitchFamily="18" charset="0"/>
              </a:rPr>
              <a:t>. Large weight</a:t>
            </a:r>
          </a:p>
        </p:txBody>
      </p:sp>
      <p:sp>
        <p:nvSpPr>
          <p:cNvPr id="52" name="TextBox 2">
            <a:extLst>
              <a:ext uri="{FF2B5EF4-FFF2-40B4-BE49-F238E27FC236}">
                <a16:creationId xmlns:a16="http://schemas.microsoft.com/office/drawing/2014/main" id="{E0B6A8FC-382C-46AD-A42B-45660638E667}"/>
              </a:ext>
            </a:extLst>
          </p:cNvPr>
          <p:cNvSpPr txBox="1"/>
          <p:nvPr/>
        </p:nvSpPr>
        <p:spPr>
          <a:xfrm>
            <a:off x="20257190" y="38763461"/>
            <a:ext cx="2251425" cy="58477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ko-KR" sz="3200" b="1" dirty="0">
                <a:solidFill>
                  <a:schemeClr val="accent6"/>
                </a:solidFill>
                <a:latin typeface="Times New Roman" panose="02020603050405020304" pitchFamily="18" charset="0"/>
                <a:cs typeface="Times New Roman" panose="02020603050405020304" pitchFamily="18" charset="0"/>
              </a:rPr>
              <a:t>29.94% </a:t>
            </a:r>
            <a:r>
              <a:rPr lang="en-US" altLang="ko-KR" sz="3200" b="1" dirty="0" smtClean="0">
                <a:solidFill>
                  <a:schemeClr val="accent6"/>
                </a:solidFill>
                <a:latin typeface="Times New Roman" panose="02020603050405020304" pitchFamily="18" charset="0"/>
                <a:cs typeface="Times New Roman" panose="02020603050405020304" pitchFamily="18" charset="0"/>
              </a:rPr>
              <a:t>↓</a:t>
            </a:r>
          </a:p>
        </p:txBody>
      </p:sp>
      <p:sp>
        <p:nvSpPr>
          <p:cNvPr id="53" name="원호 52"/>
          <p:cNvSpPr/>
          <p:nvPr/>
        </p:nvSpPr>
        <p:spPr>
          <a:xfrm rot="16200000">
            <a:off x="19641450" y="37026953"/>
            <a:ext cx="1387518" cy="1248288"/>
          </a:xfrm>
          <a:prstGeom prst="arc">
            <a:avLst>
              <a:gd name="adj1" fmla="val 11171591"/>
              <a:gd name="adj2" fmla="val 21129042"/>
            </a:avLst>
          </a:prstGeom>
          <a:ln w="57150">
            <a:solidFill>
              <a:srgbClr val="70AD47"/>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graphicFrame>
        <p:nvGraphicFramePr>
          <p:cNvPr id="54" name="표 53"/>
          <p:cNvGraphicFramePr>
            <a:graphicFrameLocks noGrp="1"/>
          </p:cNvGraphicFramePr>
          <p:nvPr>
            <p:extLst>
              <p:ext uri="{D42A27DB-BD31-4B8C-83A1-F6EECF244321}">
                <p14:modId xmlns:p14="http://schemas.microsoft.com/office/powerpoint/2010/main" val="2181390935"/>
              </p:ext>
            </p:extLst>
          </p:nvPr>
        </p:nvGraphicFramePr>
        <p:xfrm>
          <a:off x="22508615" y="35285658"/>
          <a:ext cx="6617150" cy="3331221"/>
        </p:xfrm>
        <a:graphic>
          <a:graphicData uri="http://schemas.openxmlformats.org/drawingml/2006/table">
            <a:tbl>
              <a:tblPr firstRow="1" bandRow="1">
                <a:tableStyleId>{9D7B26C5-4107-4FEC-AEDC-1716B250A1EF}</a:tableStyleId>
              </a:tblPr>
              <a:tblGrid>
                <a:gridCol w="1956660">
                  <a:extLst>
                    <a:ext uri="{9D8B030D-6E8A-4147-A177-3AD203B41FA5}">
                      <a16:colId xmlns:a16="http://schemas.microsoft.com/office/drawing/2014/main" val="20000"/>
                    </a:ext>
                  </a:extLst>
                </a:gridCol>
                <a:gridCol w="2343150">
                  <a:extLst>
                    <a:ext uri="{9D8B030D-6E8A-4147-A177-3AD203B41FA5}">
                      <a16:colId xmlns:a16="http://schemas.microsoft.com/office/drawing/2014/main" val="20001"/>
                    </a:ext>
                  </a:extLst>
                </a:gridCol>
                <a:gridCol w="2317340">
                  <a:extLst>
                    <a:ext uri="{9D8B030D-6E8A-4147-A177-3AD203B41FA5}">
                      <a16:colId xmlns:a16="http://schemas.microsoft.com/office/drawing/2014/main" val="20004"/>
                    </a:ext>
                  </a:extLst>
                </a:gridCol>
              </a:tblGrid>
              <a:tr h="657377">
                <a:tc>
                  <a:txBody>
                    <a:bodyPr/>
                    <a:lstStyle/>
                    <a:p>
                      <a:pPr algn="ctr" latinLnBrk="1"/>
                      <a:endParaRPr lang="ko-KR" altLang="en-US" sz="3200"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V</a:t>
                      </a:r>
                      <a:r>
                        <a:rPr lang="en-US" altLang="ko-KR" sz="3200" baseline="-25000" dirty="0" smtClean="0">
                          <a:latin typeface="Times New Roman" panose="02020603050405020304" pitchFamily="18" charset="0"/>
                          <a:cs typeface="Times New Roman" panose="02020603050405020304" pitchFamily="18" charset="0"/>
                        </a:rPr>
                        <a:t>DD</a:t>
                      </a:r>
                      <a:r>
                        <a:rPr lang="en-US" altLang="ko-KR" sz="3200" dirty="0" smtClean="0">
                          <a:latin typeface="Times New Roman" panose="02020603050405020304" pitchFamily="18" charset="0"/>
                          <a:cs typeface="Times New Roman" panose="02020603050405020304" pitchFamily="18" charset="0"/>
                        </a:rPr>
                        <a:t> = 1.8V</a:t>
                      </a:r>
                      <a:endParaRPr lang="ko-KR" altLang="en-US" sz="32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Neuron</a:t>
                      </a:r>
                      <a:endParaRPr lang="ko-KR" altLang="en-US" sz="32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668461">
                <a:tc rowSpan="2">
                  <a:txBody>
                    <a:bodyPr/>
                    <a:lstStyle/>
                    <a:p>
                      <a:pPr algn="ctr" latinLnBrk="1"/>
                      <a:r>
                        <a:rPr lang="en-US" altLang="ko-KR" sz="3200" dirty="0" smtClean="0">
                          <a:latin typeface="Times New Roman" panose="02020603050405020304" pitchFamily="18" charset="0"/>
                          <a:cs typeface="Times New Roman" panose="02020603050405020304" pitchFamily="18" charset="0"/>
                        </a:rPr>
                        <a:t>w/o</a:t>
                      </a:r>
                      <a:r>
                        <a:rPr lang="en-US" altLang="ko-KR" sz="3200" baseline="0" dirty="0" smtClean="0">
                          <a:latin typeface="Times New Roman" panose="02020603050405020304" pitchFamily="18" charset="0"/>
                          <a:cs typeface="Times New Roman" panose="02020603050405020304" pitchFamily="18" charset="0"/>
                        </a:rPr>
                        <a:t> Predictor</a:t>
                      </a:r>
                      <a:endParaRPr lang="ko-KR" altLang="en-US" sz="3200"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Current</a:t>
                      </a:r>
                      <a:endParaRPr lang="ko-KR" altLang="en-US" sz="32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3.742uA</a:t>
                      </a:r>
                      <a:endParaRPr lang="ko-KR" altLang="en-US" sz="32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668461">
                <a:tc vMerge="1">
                  <a:txBody>
                    <a:bodyPr/>
                    <a:lstStyle/>
                    <a:p>
                      <a:pPr latinLnBrk="1"/>
                      <a:endParaRPr lang="ko-KR" altLang="en-US" dirty="0"/>
                    </a:p>
                  </a:txBody>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Power</a:t>
                      </a:r>
                      <a:endParaRPr lang="ko-KR" altLang="en-US" sz="32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6.736uW</a:t>
                      </a:r>
                      <a:endParaRPr lang="ko-KR" altLang="en-US" sz="32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68461">
                <a:tc rowSpan="2">
                  <a:txBody>
                    <a:bodyPr/>
                    <a:lstStyle/>
                    <a:p>
                      <a:pPr algn="ctr" latinLnBrk="1"/>
                      <a:r>
                        <a:rPr lang="en-US" altLang="ko-KR" sz="3200" dirty="0" smtClean="0">
                          <a:latin typeface="Times New Roman" panose="02020603050405020304" pitchFamily="18" charset="0"/>
                          <a:cs typeface="Times New Roman" panose="02020603050405020304" pitchFamily="18" charset="0"/>
                        </a:rPr>
                        <a:t>w/ Predictor</a:t>
                      </a:r>
                      <a:endParaRPr lang="ko-KR" altLang="en-US" sz="3200" dirty="0">
                        <a:latin typeface="Times New Roman" panose="02020603050405020304" pitchFamily="18" charset="0"/>
                        <a:cs typeface="Times New Roman" panose="02020603050405020304" pitchFamily="18" charset="0"/>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Current</a:t>
                      </a:r>
                      <a:endParaRPr lang="ko-KR" altLang="en-US" sz="32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2.580uA</a:t>
                      </a:r>
                      <a:endParaRPr lang="ko-KR" altLang="en-US" sz="32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668461">
                <a:tc vMerge="1">
                  <a:txBody>
                    <a:bodyPr/>
                    <a:lstStyle/>
                    <a:p>
                      <a:pPr latinLnBrk="1"/>
                      <a:endParaRPr lang="ko-KR" altLang="en-US" dirty="0"/>
                    </a:p>
                  </a:txBody>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Power</a:t>
                      </a:r>
                      <a:endParaRPr lang="ko-KR" altLang="en-US" sz="32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latinLnBrk="1"/>
                      <a:r>
                        <a:rPr lang="en-US" altLang="ko-KR" sz="3200" dirty="0" smtClean="0">
                          <a:latin typeface="Times New Roman" panose="02020603050405020304" pitchFamily="18" charset="0"/>
                          <a:cs typeface="Times New Roman" panose="02020603050405020304" pitchFamily="18" charset="0"/>
                        </a:rPr>
                        <a:t>3.751uW</a:t>
                      </a:r>
                      <a:endParaRPr lang="ko-KR" altLang="en-US" sz="3200" dirty="0">
                        <a:latin typeface="Times New Roman" panose="02020603050405020304" pitchFamily="18"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4"/>
                  </a:ext>
                </a:extLst>
              </a:tr>
            </a:tbl>
          </a:graphicData>
        </a:graphic>
      </p:graphicFrame>
      <p:sp>
        <p:nvSpPr>
          <p:cNvPr id="55" name="직사각형 54"/>
          <p:cNvSpPr/>
          <p:nvPr/>
        </p:nvSpPr>
        <p:spPr>
          <a:xfrm>
            <a:off x="22576307" y="34276063"/>
            <a:ext cx="5229506" cy="707886"/>
          </a:xfrm>
          <a:prstGeom prst="rect">
            <a:avLst/>
          </a:prstGeom>
        </p:spPr>
        <p:txBody>
          <a:bodyPr wrap="square">
            <a:spAutoFit/>
          </a:bodyPr>
          <a:lstStyle/>
          <a:p>
            <a:pPr marL="285750" indent="-285750">
              <a:buFont typeface="Arial" panose="020B0604020202020204" pitchFamily="34" charset="0"/>
              <a:buChar char="•"/>
            </a:pPr>
            <a:r>
              <a:rPr lang="en-US" altLang="ko-KR" sz="4000" smtClean="0">
                <a:latin typeface="Times New Roman" panose="02020603050405020304" pitchFamily="18" charset="0"/>
                <a:cs typeface="Times New Roman" panose="02020603050405020304" pitchFamily="18" charset="0"/>
              </a:rPr>
              <a:t> Case2</a:t>
            </a:r>
            <a:r>
              <a:rPr lang="en-US" altLang="ko-KR" sz="4000" dirty="0" smtClean="0">
                <a:latin typeface="Times New Roman" panose="02020603050405020304" pitchFamily="18" charset="0"/>
                <a:cs typeface="Times New Roman" panose="02020603050405020304" pitchFamily="18" charset="0"/>
              </a:rPr>
              <a:t>. </a:t>
            </a:r>
            <a:r>
              <a:rPr lang="en-US" altLang="ko-KR" sz="4000" dirty="0">
                <a:latin typeface="Times New Roman" panose="02020603050405020304" pitchFamily="18" charset="0"/>
                <a:cs typeface="Times New Roman" panose="02020603050405020304" pitchFamily="18" charset="0"/>
              </a:rPr>
              <a:t>S</a:t>
            </a:r>
            <a:r>
              <a:rPr lang="en-US" altLang="ko-KR" sz="4000" dirty="0" smtClean="0">
                <a:latin typeface="Times New Roman" panose="02020603050405020304" pitchFamily="18" charset="0"/>
                <a:cs typeface="Times New Roman" panose="02020603050405020304" pitchFamily="18" charset="0"/>
              </a:rPr>
              <a:t>mall weight</a:t>
            </a:r>
          </a:p>
        </p:txBody>
      </p:sp>
      <p:sp>
        <p:nvSpPr>
          <p:cNvPr id="56" name="TextBox 2">
            <a:extLst>
              <a:ext uri="{FF2B5EF4-FFF2-40B4-BE49-F238E27FC236}">
                <a16:creationId xmlns:a16="http://schemas.microsoft.com/office/drawing/2014/main" id="{E0B6A8FC-382C-46AD-A42B-45660638E667}"/>
              </a:ext>
            </a:extLst>
          </p:cNvPr>
          <p:cNvSpPr txBox="1"/>
          <p:nvPr/>
        </p:nvSpPr>
        <p:spPr>
          <a:xfrm>
            <a:off x="27174335" y="38714913"/>
            <a:ext cx="2251425" cy="58477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ko-KR" sz="3200" b="1" dirty="0" smtClean="0">
                <a:solidFill>
                  <a:schemeClr val="accent6"/>
                </a:solidFill>
                <a:latin typeface="Times New Roman" panose="02020603050405020304" pitchFamily="18" charset="0"/>
                <a:cs typeface="Times New Roman" panose="02020603050405020304" pitchFamily="18" charset="0"/>
              </a:rPr>
              <a:t>44.31% ↓</a:t>
            </a:r>
          </a:p>
        </p:txBody>
      </p:sp>
      <p:sp>
        <p:nvSpPr>
          <p:cNvPr id="57" name="원호 56"/>
          <p:cNvSpPr/>
          <p:nvPr/>
        </p:nvSpPr>
        <p:spPr>
          <a:xfrm rot="16200000">
            <a:off x="26487910" y="36983145"/>
            <a:ext cx="1387518" cy="1248288"/>
          </a:xfrm>
          <a:prstGeom prst="arc">
            <a:avLst>
              <a:gd name="adj1" fmla="val 11171591"/>
              <a:gd name="adj2" fmla="val 21129042"/>
            </a:avLst>
          </a:prstGeom>
          <a:ln w="57150">
            <a:solidFill>
              <a:srgbClr val="70AD47"/>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p>
        </p:txBody>
      </p:sp>
      <p:sp>
        <p:nvSpPr>
          <p:cNvPr id="59" name="직사각형 58"/>
          <p:cNvSpPr/>
          <p:nvPr/>
        </p:nvSpPr>
        <p:spPr>
          <a:xfrm>
            <a:off x="1722251" y="9042880"/>
            <a:ext cx="26912055" cy="3170099"/>
          </a:xfrm>
          <a:prstGeom prst="rect">
            <a:avLst/>
          </a:prstGeom>
        </p:spPr>
        <p:txBody>
          <a:bodyPr wrap="square">
            <a:spAutoFit/>
          </a:bodyPr>
          <a:lstStyle/>
          <a:p>
            <a:pPr indent="457200" algn="just" latinLnBrk="0"/>
            <a:r>
              <a:rPr lang="en-US" altLang="ko-KR" sz="4000" kern="0">
                <a:latin typeface="Times New Roman" panose="02020603050405020304" pitchFamily="18" charset="0"/>
              </a:rPr>
              <a:t>This study proposes prediction block to reduce the neuron power consumption by predicting the output spike. In the SNN system, even when the difference between the membrane voltage and the threshold of the neuron is large, the comparator always operates and consumes unnecessary power. When the difference between the membrane voltage and the threshold voltage is 100 mV or less, the predictor generates a signal that operates the comparator. The prediction block reduces the neuron's power consumption during inference by more than 30%</a:t>
            </a:r>
            <a:endParaRPr lang="en-US" altLang="ko-KR" sz="4000" kern="0" dirty="0">
              <a:latin typeface="Times New Roman" panose="02020603050405020304" pitchFamily="18" charset="0"/>
            </a:endParaRPr>
          </a:p>
        </p:txBody>
      </p:sp>
      <p:sp>
        <p:nvSpPr>
          <p:cNvPr id="60" name="직사각형 59"/>
          <p:cNvSpPr/>
          <p:nvPr/>
        </p:nvSpPr>
        <p:spPr>
          <a:xfrm>
            <a:off x="15616269" y="28183414"/>
            <a:ext cx="12985012" cy="1938992"/>
          </a:xfrm>
          <a:prstGeom prst="rect">
            <a:avLst/>
          </a:prstGeom>
        </p:spPr>
        <p:txBody>
          <a:bodyPr wrap="square">
            <a:spAutoFit/>
          </a:bodyPr>
          <a:lstStyle/>
          <a:p>
            <a:pPr indent="457200" algn="just" latinLnBrk="0"/>
            <a:r>
              <a:rPr lang="en-US" altLang="ko-KR" sz="4000" kern="0" dirty="0" smtClean="0">
                <a:latin typeface="Times New Roman" panose="02020603050405020304" pitchFamily="18" charset="0"/>
              </a:rPr>
              <a:t>SNN </a:t>
            </a:r>
            <a:r>
              <a:rPr lang="en-US" altLang="ko-KR" sz="4000" kern="0" dirty="0">
                <a:latin typeface="Times New Roman" panose="02020603050405020304" pitchFamily="18" charset="0"/>
              </a:rPr>
              <a:t>system </a:t>
            </a:r>
            <a:r>
              <a:rPr lang="en-US" altLang="ko-KR" sz="4000" kern="0" dirty="0" smtClean="0">
                <a:latin typeface="Times New Roman" panose="02020603050405020304" pitchFamily="18" charset="0"/>
              </a:rPr>
              <a:t>with 9 input, 6 output </a:t>
            </a:r>
            <a:r>
              <a:rPr lang="en-US" altLang="ko-KR" sz="4000" kern="0" dirty="0">
                <a:latin typeface="Times New Roman" panose="02020603050405020304" pitchFamily="18" charset="0"/>
              </a:rPr>
              <a:t>nodes was implemented through a circuit, and the low-power operation of the neuron circuit was aimed.</a:t>
            </a:r>
          </a:p>
        </p:txBody>
      </p:sp>
      <p:sp>
        <p:nvSpPr>
          <p:cNvPr id="2" name="직사각형 1"/>
          <p:cNvSpPr/>
          <p:nvPr/>
        </p:nvSpPr>
        <p:spPr>
          <a:xfrm>
            <a:off x="18592800" y="39629347"/>
            <a:ext cx="10865985" cy="1323439"/>
          </a:xfrm>
          <a:prstGeom prst="rect">
            <a:avLst/>
          </a:prstGeom>
        </p:spPr>
        <p:txBody>
          <a:bodyPr wrap="square">
            <a:spAutoFit/>
          </a:bodyPr>
          <a:lstStyle/>
          <a:p>
            <a:pPr algn="r"/>
            <a:r>
              <a:rPr lang="en-US" altLang="ko-KR" sz="4000" dirty="0">
                <a:solidFill>
                  <a:srgbClr val="323232"/>
                </a:solidFill>
                <a:latin typeface="Times New Roman" panose="02020603050405020304" pitchFamily="18" charset="0"/>
                <a:cs typeface="Times New Roman" panose="02020603050405020304" pitchFamily="18" charset="0"/>
              </a:rPr>
              <a:t>The chip fabrication was </a:t>
            </a:r>
            <a:r>
              <a:rPr lang="en-US" altLang="ko-KR" sz="4000">
                <a:solidFill>
                  <a:srgbClr val="323232"/>
                </a:solidFill>
                <a:latin typeface="Times New Roman" panose="02020603050405020304" pitchFamily="18" charset="0"/>
                <a:cs typeface="Times New Roman" panose="02020603050405020304" pitchFamily="18" charset="0"/>
              </a:rPr>
              <a:t>supported </a:t>
            </a:r>
            <a:r>
              <a:rPr lang="en-US" altLang="ko-KR" sz="4000" smtClean="0">
                <a:solidFill>
                  <a:srgbClr val="323232"/>
                </a:solidFill>
                <a:latin typeface="Times New Roman" panose="02020603050405020304" pitchFamily="18" charset="0"/>
                <a:cs typeface="Times New Roman" panose="02020603050405020304" pitchFamily="18" charset="0"/>
              </a:rPr>
              <a:t>by</a:t>
            </a:r>
          </a:p>
          <a:p>
            <a:pPr algn="r"/>
            <a:r>
              <a:rPr lang="en-US" altLang="ko-KR" sz="4000" smtClean="0">
                <a:solidFill>
                  <a:srgbClr val="323232"/>
                </a:solidFill>
                <a:latin typeface="Times New Roman" panose="02020603050405020304" pitchFamily="18" charset="0"/>
                <a:cs typeface="Times New Roman" panose="02020603050405020304" pitchFamily="18" charset="0"/>
              </a:rPr>
              <a:t> </a:t>
            </a:r>
            <a:r>
              <a:rPr lang="en-US" altLang="ko-KR" sz="4000" dirty="0">
                <a:solidFill>
                  <a:srgbClr val="323232"/>
                </a:solidFill>
                <a:latin typeface="Times New Roman" panose="02020603050405020304" pitchFamily="18" charset="0"/>
                <a:cs typeface="Times New Roman" panose="02020603050405020304" pitchFamily="18" charset="0"/>
              </a:rPr>
              <a:t>the IC Design Education Center(IDEC), Korea.</a:t>
            </a:r>
            <a:endParaRPr lang="ko-KR" altLang="en-US" sz="4000" dirty="0">
              <a:latin typeface="Times New Roman" panose="02020603050405020304" pitchFamily="18" charset="0"/>
              <a:cs typeface="Times New Roman" panose="02020603050405020304" pitchFamily="18" charset="0"/>
            </a:endParaRPr>
          </a:p>
        </p:txBody>
      </p:sp>
      <p:sp>
        <p:nvSpPr>
          <p:cNvPr id="63" name="TextBox 62">
            <a:extLst>
              <a:ext uri="{FF2B5EF4-FFF2-40B4-BE49-F238E27FC236}">
                <a16:creationId xmlns:a16="http://schemas.microsoft.com/office/drawing/2014/main" id="{19DA0768-56ED-47B5-B3F0-5E8995BB69DE}"/>
              </a:ext>
            </a:extLst>
          </p:cNvPr>
          <p:cNvSpPr txBox="1"/>
          <p:nvPr/>
        </p:nvSpPr>
        <p:spPr>
          <a:xfrm>
            <a:off x="1491415" y="12371596"/>
            <a:ext cx="12730389" cy="1015663"/>
          </a:xfrm>
          <a:prstGeom prst="rect">
            <a:avLst/>
          </a:prstGeom>
          <a:noFill/>
        </p:spPr>
        <p:txBody>
          <a:bodyPr wrap="square" rtlCol="0">
            <a:spAutoFit/>
          </a:bodyPr>
          <a:lstStyle/>
          <a:p>
            <a:r>
              <a:rPr lang="en-US" sz="6000" b="1" smtClean="0">
                <a:latin typeface="Times New Roman" panose="02020603050405020304" pitchFamily="18" charset="0"/>
                <a:cs typeface="Times New Roman" panose="02020603050405020304" pitchFamily="18" charset="0"/>
              </a:rPr>
              <a:t>1. Spiking Neural Network</a:t>
            </a:r>
            <a:endParaRPr lang="en-US" sz="6000" b="1" dirty="0">
              <a:latin typeface="Times New Roman" panose="02020603050405020304" pitchFamily="18" charset="0"/>
              <a:cs typeface="Times New Roman" panose="02020603050405020304" pitchFamily="18" charset="0"/>
            </a:endParaRPr>
          </a:p>
        </p:txBody>
      </p:sp>
      <p:sp>
        <p:nvSpPr>
          <p:cNvPr id="72" name="TextBox 71"/>
          <p:cNvSpPr txBox="1"/>
          <p:nvPr/>
        </p:nvSpPr>
        <p:spPr>
          <a:xfrm>
            <a:off x="4740177" y="13418820"/>
            <a:ext cx="6220731" cy="707886"/>
          </a:xfrm>
          <a:prstGeom prst="rect">
            <a:avLst/>
          </a:prstGeom>
          <a:noFill/>
        </p:spPr>
        <p:txBody>
          <a:bodyPr wrap="square" rtlCol="0">
            <a:spAutoFit/>
          </a:bodyPr>
          <a:lstStyle/>
          <a:p>
            <a:pPr algn="ctr"/>
            <a:r>
              <a:rPr lang="en-US" altLang="ko-KR" sz="4000" dirty="0">
                <a:latin typeface="Times New Roman" panose="02020603050405020304" pitchFamily="18" charset="0"/>
                <a:cs typeface="Times New Roman" panose="02020603050405020304" pitchFamily="18" charset="0"/>
              </a:rPr>
              <a:t>V</a:t>
            </a:r>
            <a:r>
              <a:rPr lang="en-US" altLang="ko-KR" sz="4000" dirty="0" smtClean="0">
                <a:latin typeface="Times New Roman" panose="02020603050405020304" pitchFamily="18" charset="0"/>
                <a:cs typeface="Times New Roman" panose="02020603050405020304" pitchFamily="18" charset="0"/>
              </a:rPr>
              <a:t>on Neumann Architecture</a:t>
            </a:r>
            <a:endParaRPr lang="ko-KR" altLang="en-US" sz="4000" dirty="0">
              <a:latin typeface="Times New Roman" panose="02020603050405020304" pitchFamily="18" charset="0"/>
              <a:cs typeface="Times New Roman" panose="02020603050405020304" pitchFamily="18" charset="0"/>
            </a:endParaRPr>
          </a:p>
        </p:txBody>
      </p:sp>
      <p:grpSp>
        <p:nvGrpSpPr>
          <p:cNvPr id="62" name="그룹 61"/>
          <p:cNvGrpSpPr>
            <a:grpSpLocks noChangeAspect="1"/>
          </p:cNvGrpSpPr>
          <p:nvPr/>
        </p:nvGrpSpPr>
        <p:grpSpPr>
          <a:xfrm>
            <a:off x="2523136" y="21599049"/>
            <a:ext cx="11425942" cy="4042242"/>
            <a:chOff x="3833105" y="1363897"/>
            <a:chExt cx="5047816" cy="1785804"/>
          </a:xfrm>
        </p:grpSpPr>
        <p:graphicFrame>
          <p:nvGraphicFramePr>
            <p:cNvPr id="65" name="개체 64"/>
            <p:cNvGraphicFramePr>
              <a:graphicFrameLocks noChangeAspect="1"/>
            </p:cNvGraphicFramePr>
            <p:nvPr>
              <p:extLst>
                <p:ext uri="{D42A27DB-BD31-4B8C-83A1-F6EECF244321}">
                  <p14:modId xmlns:p14="http://schemas.microsoft.com/office/powerpoint/2010/main" val="139723333"/>
                </p:ext>
              </p:extLst>
            </p:nvPr>
          </p:nvGraphicFramePr>
          <p:xfrm>
            <a:off x="3980773" y="1371533"/>
            <a:ext cx="3639590" cy="1341556"/>
          </p:xfrm>
          <a:graphic>
            <a:graphicData uri="http://schemas.openxmlformats.org/presentationml/2006/ole">
              <mc:AlternateContent xmlns:mc="http://schemas.openxmlformats.org/markup-compatibility/2006">
                <mc:Choice xmlns:v="urn:schemas-microsoft-com:vml" Requires="v">
                  <p:oleObj spid="_x0000_s3213" name="Visio" r:id="rId7" imgW="5581484" imgH="2057400" progId="Visio.Drawing.15">
                    <p:embed/>
                  </p:oleObj>
                </mc:Choice>
                <mc:Fallback>
                  <p:oleObj name="Visio" r:id="rId7" imgW="5581484" imgH="2057400" progId="Visio.Drawing.15">
                    <p:embed/>
                    <p:pic>
                      <p:nvPicPr>
                        <p:cNvPr id="18" name="개체 17"/>
                        <p:cNvPicPr/>
                        <p:nvPr/>
                      </p:nvPicPr>
                      <p:blipFill>
                        <a:blip r:embed="rId8"/>
                        <a:stretch>
                          <a:fillRect/>
                        </a:stretch>
                      </p:blipFill>
                      <p:spPr>
                        <a:xfrm>
                          <a:off x="3980773" y="1371533"/>
                          <a:ext cx="3639590" cy="1341556"/>
                        </a:xfrm>
                        <a:prstGeom prst="rect">
                          <a:avLst/>
                        </a:prstGeom>
                      </p:spPr>
                    </p:pic>
                  </p:oleObj>
                </mc:Fallback>
              </mc:AlternateContent>
            </a:graphicData>
          </a:graphic>
        </p:graphicFrame>
        <p:sp>
          <p:nvSpPr>
            <p:cNvPr id="74" name="직사각형 73"/>
            <p:cNvSpPr/>
            <p:nvPr/>
          </p:nvSpPr>
          <p:spPr>
            <a:xfrm>
              <a:off x="3833105" y="2801325"/>
              <a:ext cx="960949" cy="275738"/>
            </a:xfrm>
            <a:prstGeom prst="rect">
              <a:avLst/>
            </a:prstGeom>
          </p:spPr>
          <p:txBody>
            <a:bodyPr wrap="none">
              <a:spAutoFit/>
            </a:bodyPr>
            <a:lstStyle/>
            <a:p>
              <a:pPr algn="ctr">
                <a:lnSpc>
                  <a:spcPct val="108000"/>
                </a:lnSpc>
              </a:pPr>
              <a:r>
                <a:rPr lang="en-US" altLang="ko-KR" sz="3200" b="1" dirty="0" smtClean="0">
                  <a:latin typeface="Times New Roman" panose="02020603050405020304" pitchFamily="18" charset="0"/>
                  <a:cs typeface="Times New Roman" panose="02020603050405020304" pitchFamily="18" charset="0"/>
                </a:rPr>
                <a:t>Pre-neuron</a:t>
              </a:r>
              <a:endParaRPr lang="en-US" altLang="ko-KR" sz="3200" b="1" dirty="0">
                <a:latin typeface="Times New Roman" panose="02020603050405020304" pitchFamily="18" charset="0"/>
                <a:cs typeface="Times New Roman" panose="02020603050405020304" pitchFamily="18" charset="0"/>
              </a:endParaRPr>
            </a:p>
          </p:txBody>
        </p:sp>
        <p:sp>
          <p:nvSpPr>
            <p:cNvPr id="75" name="직사각형 74"/>
            <p:cNvSpPr/>
            <p:nvPr/>
          </p:nvSpPr>
          <p:spPr>
            <a:xfrm>
              <a:off x="4833352" y="2793626"/>
              <a:ext cx="716115" cy="275738"/>
            </a:xfrm>
            <a:prstGeom prst="rect">
              <a:avLst/>
            </a:prstGeom>
          </p:spPr>
          <p:txBody>
            <a:bodyPr wrap="none">
              <a:spAutoFit/>
            </a:bodyPr>
            <a:lstStyle/>
            <a:p>
              <a:pPr algn="ctr">
                <a:lnSpc>
                  <a:spcPct val="108000"/>
                </a:lnSpc>
              </a:pPr>
              <a:r>
                <a:rPr lang="en-US" altLang="ko-KR" sz="3200" b="1" dirty="0" smtClean="0">
                  <a:latin typeface="Times New Roman" panose="02020603050405020304" pitchFamily="18" charset="0"/>
                  <a:cs typeface="Times New Roman" panose="02020603050405020304" pitchFamily="18" charset="0"/>
                </a:rPr>
                <a:t>Synapse</a:t>
              </a:r>
              <a:endParaRPr lang="en-US" altLang="ko-KR" sz="3200" b="1" dirty="0">
                <a:latin typeface="Times New Roman" panose="02020603050405020304" pitchFamily="18" charset="0"/>
                <a:cs typeface="Times New Roman" panose="02020603050405020304" pitchFamily="18" charset="0"/>
              </a:endParaRPr>
            </a:p>
          </p:txBody>
        </p:sp>
        <p:sp>
          <p:nvSpPr>
            <p:cNvPr id="76" name="직사각형 75"/>
            <p:cNvSpPr/>
            <p:nvPr/>
          </p:nvSpPr>
          <p:spPr>
            <a:xfrm>
              <a:off x="6661398" y="2793626"/>
              <a:ext cx="1096476" cy="275738"/>
            </a:xfrm>
            <a:prstGeom prst="rect">
              <a:avLst/>
            </a:prstGeom>
          </p:spPr>
          <p:txBody>
            <a:bodyPr wrap="square">
              <a:spAutoFit/>
            </a:bodyPr>
            <a:lstStyle/>
            <a:p>
              <a:pPr algn="ctr">
                <a:lnSpc>
                  <a:spcPct val="108000"/>
                </a:lnSpc>
              </a:pPr>
              <a:r>
                <a:rPr lang="en-US" altLang="ko-KR" sz="3200" b="1" dirty="0" smtClean="0">
                  <a:latin typeface="Times New Roman" panose="02020603050405020304" pitchFamily="18" charset="0"/>
                  <a:cs typeface="Times New Roman" panose="02020603050405020304" pitchFamily="18" charset="0"/>
                </a:rPr>
                <a:t>Post-neuron</a:t>
              </a:r>
              <a:endParaRPr lang="en-US" altLang="ko-KR" sz="3200" b="1" dirty="0">
                <a:latin typeface="Times New Roman" panose="02020603050405020304" pitchFamily="18" charset="0"/>
                <a:cs typeface="Times New Roman" panose="02020603050405020304" pitchFamily="18" charset="0"/>
              </a:endParaRPr>
            </a:p>
          </p:txBody>
        </p:sp>
        <p:sp>
          <p:nvSpPr>
            <p:cNvPr id="77" name="직사각형 76"/>
            <p:cNvSpPr/>
            <p:nvPr/>
          </p:nvSpPr>
          <p:spPr>
            <a:xfrm>
              <a:off x="8029832" y="1844510"/>
              <a:ext cx="851089" cy="275738"/>
            </a:xfrm>
            <a:prstGeom prst="rect">
              <a:avLst/>
            </a:prstGeom>
          </p:spPr>
          <p:txBody>
            <a:bodyPr wrap="square">
              <a:spAutoFit/>
            </a:bodyPr>
            <a:lstStyle/>
            <a:p>
              <a:pPr>
                <a:lnSpc>
                  <a:spcPct val="108000"/>
                </a:lnSpc>
              </a:pPr>
              <a:r>
                <a:rPr lang="en-US" altLang="ko-KR" sz="3200" b="1" dirty="0" smtClean="0">
                  <a:latin typeface="Times New Roman" panose="02020603050405020304" pitchFamily="18" charset="0"/>
                  <a:cs typeface="Times New Roman" panose="02020603050405020304" pitchFamily="18" charset="0"/>
                </a:rPr>
                <a:t>inference</a:t>
              </a:r>
              <a:endParaRPr lang="en-US" altLang="ko-KR" sz="3200" b="1" dirty="0">
                <a:latin typeface="Times New Roman" panose="02020603050405020304" pitchFamily="18" charset="0"/>
                <a:cs typeface="Times New Roman" panose="02020603050405020304" pitchFamily="18" charset="0"/>
              </a:endParaRPr>
            </a:p>
          </p:txBody>
        </p:sp>
        <p:sp>
          <p:nvSpPr>
            <p:cNvPr id="78" name="직사각형 77"/>
            <p:cNvSpPr/>
            <p:nvPr/>
          </p:nvSpPr>
          <p:spPr>
            <a:xfrm>
              <a:off x="7686949" y="1844510"/>
              <a:ext cx="500160" cy="275738"/>
            </a:xfrm>
            <a:prstGeom prst="rect">
              <a:avLst/>
            </a:prstGeom>
          </p:spPr>
          <p:txBody>
            <a:bodyPr wrap="square">
              <a:spAutoFit/>
            </a:bodyPr>
            <a:lstStyle/>
            <a:p>
              <a:pPr>
                <a:lnSpc>
                  <a:spcPct val="108000"/>
                </a:lnSpc>
              </a:pPr>
              <a:r>
                <a:rPr lang="en-US" altLang="ko-KR" sz="3200" b="1" dirty="0" smtClean="0">
                  <a:latin typeface="Times New Roman" panose="02020603050405020304" pitchFamily="18" charset="0"/>
                  <a:cs typeface="Times New Roman" panose="02020603050405020304" pitchFamily="18" charset="0"/>
                </a:rPr>
                <a:t>&lt;4&gt;</a:t>
              </a:r>
              <a:endParaRPr lang="en-US" altLang="ko-KR" sz="3200" b="1" dirty="0">
                <a:latin typeface="Times New Roman" panose="02020603050405020304" pitchFamily="18" charset="0"/>
                <a:cs typeface="Times New Roman" panose="02020603050405020304" pitchFamily="18" charset="0"/>
              </a:endParaRPr>
            </a:p>
          </p:txBody>
        </p:sp>
        <p:sp>
          <p:nvSpPr>
            <p:cNvPr id="79" name="직사각형 78"/>
            <p:cNvSpPr/>
            <p:nvPr/>
          </p:nvSpPr>
          <p:spPr>
            <a:xfrm>
              <a:off x="7686949" y="1363897"/>
              <a:ext cx="500160" cy="275738"/>
            </a:xfrm>
            <a:prstGeom prst="rect">
              <a:avLst/>
            </a:prstGeom>
          </p:spPr>
          <p:txBody>
            <a:bodyPr wrap="square">
              <a:spAutoFit/>
            </a:bodyPr>
            <a:lstStyle/>
            <a:p>
              <a:pPr>
                <a:lnSpc>
                  <a:spcPct val="108000"/>
                </a:lnSpc>
              </a:pPr>
              <a:r>
                <a:rPr lang="en-US" altLang="ko-KR" sz="3200" b="1" dirty="0" smtClean="0">
                  <a:solidFill>
                    <a:schemeClr val="bg1">
                      <a:lumMod val="50000"/>
                    </a:schemeClr>
                  </a:solidFill>
                  <a:latin typeface="Times New Roman" panose="02020603050405020304" pitchFamily="18" charset="0"/>
                  <a:cs typeface="Times New Roman" panose="02020603050405020304" pitchFamily="18" charset="0"/>
                </a:rPr>
                <a:t>&lt;3&gt;</a:t>
              </a:r>
              <a:endParaRPr lang="en-US" altLang="ko-KR" sz="3200" b="1"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80" name="직사각형 79"/>
            <p:cNvSpPr/>
            <p:nvPr/>
          </p:nvSpPr>
          <p:spPr>
            <a:xfrm>
              <a:off x="7686949" y="2325123"/>
              <a:ext cx="500160" cy="275738"/>
            </a:xfrm>
            <a:prstGeom prst="rect">
              <a:avLst/>
            </a:prstGeom>
          </p:spPr>
          <p:txBody>
            <a:bodyPr wrap="square">
              <a:spAutoFit/>
            </a:bodyPr>
            <a:lstStyle/>
            <a:p>
              <a:pPr>
                <a:lnSpc>
                  <a:spcPct val="108000"/>
                </a:lnSpc>
              </a:pPr>
              <a:r>
                <a:rPr lang="en-US" altLang="ko-KR" sz="3200" b="1" dirty="0" smtClean="0">
                  <a:solidFill>
                    <a:schemeClr val="bg1">
                      <a:lumMod val="50000"/>
                    </a:schemeClr>
                  </a:solidFill>
                  <a:latin typeface="Times New Roman" panose="02020603050405020304" pitchFamily="18" charset="0"/>
                  <a:cs typeface="Times New Roman" panose="02020603050405020304" pitchFamily="18" charset="0"/>
                </a:rPr>
                <a:t>&lt;5&gt;</a:t>
              </a:r>
              <a:endParaRPr lang="en-US" altLang="ko-KR" sz="3200" b="1"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81" name="직사각형 80"/>
            <p:cNvSpPr/>
            <p:nvPr/>
          </p:nvSpPr>
          <p:spPr>
            <a:xfrm>
              <a:off x="4001841" y="2241386"/>
              <a:ext cx="681532" cy="120546"/>
            </a:xfrm>
            <a:prstGeom prst="rect">
              <a:avLst/>
            </a:prstGeom>
          </p:spPr>
          <p:txBody>
            <a:bodyPr wrap="square" anchor="ctr">
              <a:spAutoFit/>
            </a:bodyPr>
            <a:lstStyle/>
            <a:p>
              <a:pPr algn="ctr">
                <a:lnSpc>
                  <a:spcPts val="700"/>
                </a:lnSpc>
              </a:pPr>
              <a:r>
                <a:rPr lang="en-US" altLang="ko-KR" sz="2400" b="1" dirty="0">
                  <a:latin typeface="Times New Roman" panose="02020603050405020304" pitchFamily="18" charset="0"/>
                  <a:cs typeface="Times New Roman" panose="02020603050405020304" pitchFamily="18" charset="0"/>
                </a:rPr>
                <a:t>.</a:t>
              </a:r>
            </a:p>
            <a:p>
              <a:pPr algn="ctr">
                <a:lnSpc>
                  <a:spcPts val="700"/>
                </a:lnSpc>
              </a:pPr>
              <a:r>
                <a:rPr lang="en-US" altLang="ko-KR" sz="2400" b="1" dirty="0">
                  <a:latin typeface="Times New Roman" panose="02020603050405020304" pitchFamily="18" charset="0"/>
                  <a:cs typeface="Times New Roman" panose="02020603050405020304" pitchFamily="18" charset="0"/>
                </a:rPr>
                <a:t>.</a:t>
              </a:r>
            </a:p>
            <a:p>
              <a:pPr algn="ctr">
                <a:lnSpc>
                  <a:spcPts val="700"/>
                </a:lnSpc>
              </a:pPr>
              <a:r>
                <a:rPr lang="en-US" altLang="ko-KR" sz="2400" b="1" dirty="0">
                  <a:latin typeface="Times New Roman" panose="02020603050405020304" pitchFamily="18" charset="0"/>
                  <a:cs typeface="Times New Roman" panose="02020603050405020304" pitchFamily="18" charset="0"/>
                </a:rPr>
                <a:t>.</a:t>
              </a:r>
            </a:p>
          </p:txBody>
        </p:sp>
        <p:sp>
          <p:nvSpPr>
            <p:cNvPr id="82" name="직사각형 81"/>
            <p:cNvSpPr/>
            <p:nvPr/>
          </p:nvSpPr>
          <p:spPr>
            <a:xfrm>
              <a:off x="4786499" y="2070431"/>
              <a:ext cx="595016" cy="275738"/>
            </a:xfrm>
            <a:prstGeom prst="rect">
              <a:avLst/>
            </a:prstGeom>
            <a:noFill/>
          </p:spPr>
          <p:txBody>
            <a:bodyPr wrap="none">
              <a:spAutoFit/>
            </a:bodyPr>
            <a:lstStyle/>
            <a:p>
              <a:pPr algn="ctr">
                <a:lnSpc>
                  <a:spcPct val="108000"/>
                </a:lnSpc>
              </a:pPr>
              <a:r>
                <a:rPr lang="en-US" altLang="ko-KR" sz="3200" b="1" dirty="0" smtClean="0">
                  <a:latin typeface="Times New Roman" panose="02020603050405020304" pitchFamily="18" charset="0"/>
                  <a:cs typeface="Times New Roman" panose="02020603050405020304" pitchFamily="18" charset="0"/>
                </a:rPr>
                <a:t>weight</a:t>
              </a:r>
              <a:endParaRPr lang="en-US" altLang="ko-KR" sz="3200" b="1" dirty="0">
                <a:latin typeface="Times New Roman" panose="02020603050405020304" pitchFamily="18" charset="0"/>
                <a:cs typeface="Times New Roman" panose="02020603050405020304" pitchFamily="18" charset="0"/>
              </a:endParaRPr>
            </a:p>
          </p:txBody>
        </p:sp>
        <p:sp>
          <p:nvSpPr>
            <p:cNvPr id="83" name="직사각형 82"/>
            <p:cNvSpPr/>
            <p:nvPr/>
          </p:nvSpPr>
          <p:spPr>
            <a:xfrm>
              <a:off x="5572894" y="2655247"/>
              <a:ext cx="1039066" cy="494454"/>
            </a:xfrm>
            <a:prstGeom prst="rect">
              <a:avLst/>
            </a:prstGeom>
          </p:spPr>
          <p:txBody>
            <a:bodyPr wrap="square">
              <a:spAutoFit/>
            </a:bodyPr>
            <a:lstStyle/>
            <a:p>
              <a:pPr algn="ctr">
                <a:lnSpc>
                  <a:spcPct val="108000"/>
                </a:lnSpc>
              </a:pPr>
              <a:r>
                <a:rPr lang="en-US" altLang="ko-KR" sz="3200" b="1" dirty="0" smtClean="0">
                  <a:latin typeface="Times New Roman" panose="02020603050405020304" pitchFamily="18" charset="0"/>
                  <a:cs typeface="Times New Roman" panose="02020603050405020304" pitchFamily="18" charset="0"/>
                </a:rPr>
                <a:t>membrane voltage</a:t>
              </a:r>
              <a:endParaRPr lang="en-US" altLang="ko-KR" sz="3200" b="1" dirty="0">
                <a:latin typeface="Times New Roman" panose="02020603050405020304" pitchFamily="18" charset="0"/>
                <a:cs typeface="Times New Roman" panose="02020603050405020304" pitchFamily="18" charset="0"/>
              </a:endParaRPr>
            </a:p>
          </p:txBody>
        </p:sp>
      </p:grpSp>
      <p:sp>
        <p:nvSpPr>
          <p:cNvPr id="84" name="직사각형 83"/>
          <p:cNvSpPr/>
          <p:nvPr/>
        </p:nvSpPr>
        <p:spPr>
          <a:xfrm>
            <a:off x="1554401" y="32041718"/>
            <a:ext cx="6128895" cy="523220"/>
          </a:xfrm>
          <a:prstGeom prst="rect">
            <a:avLst/>
          </a:prstGeom>
        </p:spPr>
        <p:txBody>
          <a:bodyPr wrap="square">
            <a:spAutoFit/>
          </a:bodyPr>
          <a:lstStyle/>
          <a:p>
            <a:pPr algn="ctr"/>
            <a:r>
              <a:rPr lang="en-US" altLang="ko-KR" sz="2800" smtClean="0">
                <a:latin typeface="Times New Roman" panose="02020603050405020304" pitchFamily="18" charset="0"/>
                <a:cs typeface="Times New Roman" panose="02020603050405020304" pitchFamily="18" charset="0"/>
              </a:rPr>
              <a:t>(a)</a:t>
            </a:r>
            <a:endParaRPr lang="en-US" altLang="ko-KR" sz="2800" dirty="0">
              <a:latin typeface="Times New Roman" panose="02020603050405020304" pitchFamily="18" charset="0"/>
              <a:cs typeface="Times New Roman" panose="02020603050405020304" pitchFamily="18" charset="0"/>
            </a:endParaRPr>
          </a:p>
        </p:txBody>
      </p:sp>
      <p:grpSp>
        <p:nvGrpSpPr>
          <p:cNvPr id="86" name="그룹 85"/>
          <p:cNvGrpSpPr/>
          <p:nvPr/>
        </p:nvGrpSpPr>
        <p:grpSpPr>
          <a:xfrm>
            <a:off x="1494520" y="30053232"/>
            <a:ext cx="6180597" cy="1889779"/>
            <a:chOff x="772834" y="1190311"/>
            <a:chExt cx="6834199" cy="2196663"/>
          </a:xfrm>
        </p:grpSpPr>
        <p:graphicFrame>
          <p:nvGraphicFramePr>
            <p:cNvPr id="87" name="개체 86"/>
            <p:cNvGraphicFramePr>
              <a:graphicFrameLocks noChangeAspect="1"/>
            </p:cNvGraphicFramePr>
            <p:nvPr/>
          </p:nvGraphicFramePr>
          <p:xfrm>
            <a:off x="1711748" y="1565650"/>
            <a:ext cx="5720507" cy="1400247"/>
          </p:xfrm>
          <a:graphic>
            <a:graphicData uri="http://schemas.openxmlformats.org/presentationml/2006/ole">
              <mc:AlternateContent xmlns:mc="http://schemas.openxmlformats.org/markup-compatibility/2006">
                <mc:Choice xmlns:v="urn:schemas-microsoft-com:vml" Requires="v">
                  <p:oleObj spid="_x0000_s3214" name="Visio" r:id="rId9" imgW="3190857" imgH="780908" progId="Visio.Drawing.15">
                    <p:embed/>
                  </p:oleObj>
                </mc:Choice>
                <mc:Fallback>
                  <p:oleObj name="Visio" r:id="rId9" imgW="3190857" imgH="780908" progId="Visio.Drawing.15">
                    <p:embed/>
                    <p:pic>
                      <p:nvPicPr>
                        <p:cNvPr id="9" name="개체 8"/>
                        <p:cNvPicPr/>
                        <p:nvPr/>
                      </p:nvPicPr>
                      <p:blipFill>
                        <a:blip r:embed="rId10"/>
                        <a:stretch>
                          <a:fillRect/>
                        </a:stretch>
                      </p:blipFill>
                      <p:spPr>
                        <a:xfrm>
                          <a:off x="1711748" y="1565650"/>
                          <a:ext cx="5720507" cy="1400247"/>
                        </a:xfrm>
                        <a:prstGeom prst="rect">
                          <a:avLst/>
                        </a:prstGeom>
                      </p:spPr>
                    </p:pic>
                  </p:oleObj>
                </mc:Fallback>
              </mc:AlternateContent>
            </a:graphicData>
          </a:graphic>
        </p:graphicFrame>
        <p:sp>
          <p:nvSpPr>
            <p:cNvPr id="88" name="왼쪽/오른쪽 화살표 87"/>
            <p:cNvSpPr/>
            <p:nvPr/>
          </p:nvSpPr>
          <p:spPr>
            <a:xfrm>
              <a:off x="1711748" y="3105429"/>
              <a:ext cx="3122948" cy="143317"/>
            </a:xfrm>
            <a:prstGeom prst="lef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9" name="직사각형 88"/>
            <p:cNvSpPr/>
            <p:nvPr/>
          </p:nvSpPr>
          <p:spPr>
            <a:xfrm>
              <a:off x="772834" y="1369957"/>
              <a:ext cx="827879" cy="478940"/>
            </a:xfrm>
            <a:prstGeom prst="rect">
              <a:avLst/>
            </a:prstGeom>
          </p:spPr>
          <p:txBody>
            <a:bodyPr wrap="square">
              <a:spAutoFit/>
            </a:bodyPr>
            <a:lstStyle/>
            <a:p>
              <a:pPr algn="r"/>
              <a:r>
                <a:rPr lang="en-US" altLang="ko-KR" sz="2000" dirty="0">
                  <a:latin typeface="Times New Roman" panose="02020603050405020304" pitchFamily="18" charset="0"/>
                  <a:cs typeface="Times New Roman" panose="02020603050405020304" pitchFamily="18" charset="0"/>
                </a:rPr>
                <a:t>V</a:t>
              </a:r>
              <a:r>
                <a:rPr lang="en-US" altLang="ko-KR" sz="2000" baseline="-25000" dirty="0">
                  <a:latin typeface="Times New Roman" panose="02020603050405020304" pitchFamily="18" charset="0"/>
                  <a:cs typeface="Times New Roman" panose="02020603050405020304" pitchFamily="18" charset="0"/>
                </a:rPr>
                <a:t>th</a:t>
              </a:r>
            </a:p>
          </p:txBody>
        </p:sp>
        <p:sp>
          <p:nvSpPr>
            <p:cNvPr id="90" name="직사각형 89"/>
            <p:cNvSpPr/>
            <p:nvPr/>
          </p:nvSpPr>
          <p:spPr>
            <a:xfrm>
              <a:off x="883868" y="2681375"/>
              <a:ext cx="860418" cy="478940"/>
            </a:xfrm>
            <a:prstGeom prst="rect">
              <a:avLst/>
            </a:prstGeom>
          </p:spPr>
          <p:txBody>
            <a:bodyPr wrap="square">
              <a:spAutoFit/>
            </a:bodyPr>
            <a:lstStyle/>
            <a:p>
              <a:pPr algn="r"/>
              <a:r>
                <a:rPr lang="en-US" altLang="ko-KR" sz="2000" dirty="0">
                  <a:latin typeface="Times New Roman" panose="02020603050405020304" pitchFamily="18" charset="0"/>
                  <a:cs typeface="Times New Roman" panose="02020603050405020304" pitchFamily="18" charset="0"/>
                </a:rPr>
                <a:t>V</a:t>
              </a:r>
              <a:r>
                <a:rPr lang="en-US" altLang="ko-KR" sz="2000" baseline="-25000" dirty="0">
                  <a:latin typeface="Times New Roman" panose="02020603050405020304" pitchFamily="18" charset="0"/>
                  <a:cs typeface="Times New Roman" panose="02020603050405020304" pitchFamily="18" charset="0"/>
                </a:rPr>
                <a:t>mem</a:t>
              </a:r>
            </a:p>
          </p:txBody>
        </p:sp>
        <p:sp>
          <p:nvSpPr>
            <p:cNvPr id="91" name="직사각형 90"/>
            <p:cNvSpPr/>
            <p:nvPr/>
          </p:nvSpPr>
          <p:spPr>
            <a:xfrm>
              <a:off x="883869" y="1190311"/>
              <a:ext cx="6723164" cy="219666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2" name="왼쪽/오른쪽 화살표 91"/>
            <p:cNvSpPr/>
            <p:nvPr/>
          </p:nvSpPr>
          <p:spPr>
            <a:xfrm>
              <a:off x="6251474" y="3105419"/>
              <a:ext cx="1116001" cy="143317"/>
            </a:xfrm>
            <a:prstGeom prst="lef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85" name="직사각형 84"/>
          <p:cNvSpPr/>
          <p:nvPr/>
        </p:nvSpPr>
        <p:spPr>
          <a:xfrm>
            <a:off x="8091198" y="32041718"/>
            <a:ext cx="5806244" cy="523220"/>
          </a:xfrm>
          <a:prstGeom prst="rect">
            <a:avLst/>
          </a:prstGeom>
        </p:spPr>
        <p:txBody>
          <a:bodyPr wrap="square">
            <a:spAutoFit/>
          </a:bodyPr>
          <a:lstStyle/>
          <a:p>
            <a:pPr algn="ctr"/>
            <a:r>
              <a:rPr lang="en-US" altLang="ko-KR" sz="2800" smtClean="0">
                <a:latin typeface="Times New Roman" panose="02020603050405020304" pitchFamily="18" charset="0"/>
                <a:cs typeface="Times New Roman" panose="02020603050405020304" pitchFamily="18" charset="0"/>
              </a:rPr>
              <a:t>(b)</a:t>
            </a:r>
            <a:endParaRPr lang="en-US" altLang="ko-KR" sz="2800" dirty="0">
              <a:latin typeface="Times New Roman" panose="02020603050405020304" pitchFamily="18" charset="0"/>
              <a:cs typeface="Times New Roman" panose="02020603050405020304" pitchFamily="18" charset="0"/>
            </a:endParaRPr>
          </a:p>
        </p:txBody>
      </p:sp>
      <p:graphicFrame>
        <p:nvGraphicFramePr>
          <p:cNvPr id="93" name="개체 92"/>
          <p:cNvGraphicFramePr>
            <a:graphicFrameLocks noChangeAspect="1"/>
          </p:cNvGraphicFramePr>
          <p:nvPr>
            <p:extLst>
              <p:ext uri="{D42A27DB-BD31-4B8C-83A1-F6EECF244321}">
                <p14:modId xmlns:p14="http://schemas.microsoft.com/office/powerpoint/2010/main" val="2440377898"/>
              </p:ext>
            </p:extLst>
          </p:nvPr>
        </p:nvGraphicFramePr>
        <p:xfrm>
          <a:off x="8740969" y="30344231"/>
          <a:ext cx="5173411" cy="1204623"/>
        </p:xfrm>
        <a:graphic>
          <a:graphicData uri="http://schemas.openxmlformats.org/presentationml/2006/ole">
            <mc:AlternateContent xmlns:mc="http://schemas.openxmlformats.org/markup-compatibility/2006">
              <mc:Choice xmlns:v="urn:schemas-microsoft-com:vml" Requires="v">
                <p:oleObj spid="_x0000_s3215" name="Visio" r:id="rId11" imgW="3190857" imgH="780908" progId="Visio.Drawing.15">
                  <p:embed/>
                </p:oleObj>
              </mc:Choice>
              <mc:Fallback>
                <p:oleObj name="Visio" r:id="rId11" imgW="3190857" imgH="780908" progId="Visio.Drawing.15">
                  <p:embed/>
                  <p:pic>
                    <p:nvPicPr>
                      <p:cNvPr id="25" name="개체 24"/>
                      <p:cNvPicPr/>
                      <p:nvPr/>
                    </p:nvPicPr>
                    <p:blipFill>
                      <a:blip r:embed="rId12"/>
                      <a:stretch>
                        <a:fillRect/>
                      </a:stretch>
                    </p:blipFill>
                    <p:spPr>
                      <a:xfrm>
                        <a:off x="8740969" y="30344231"/>
                        <a:ext cx="5173411" cy="1204623"/>
                      </a:xfrm>
                      <a:prstGeom prst="rect">
                        <a:avLst/>
                      </a:prstGeom>
                    </p:spPr>
                  </p:pic>
                </p:oleObj>
              </mc:Fallback>
            </mc:AlternateContent>
          </a:graphicData>
        </a:graphic>
      </p:graphicFrame>
      <p:grpSp>
        <p:nvGrpSpPr>
          <p:cNvPr id="94" name="그룹 93"/>
          <p:cNvGrpSpPr/>
          <p:nvPr/>
        </p:nvGrpSpPr>
        <p:grpSpPr>
          <a:xfrm>
            <a:off x="7903041" y="30053232"/>
            <a:ext cx="6180597" cy="1889779"/>
            <a:chOff x="772834" y="1224466"/>
            <a:chExt cx="6834199" cy="2196665"/>
          </a:xfrm>
        </p:grpSpPr>
        <p:sp>
          <p:nvSpPr>
            <p:cNvPr id="96" name="직사각형 95"/>
            <p:cNvSpPr/>
            <p:nvPr/>
          </p:nvSpPr>
          <p:spPr>
            <a:xfrm>
              <a:off x="772834" y="1369958"/>
              <a:ext cx="827879" cy="478940"/>
            </a:xfrm>
            <a:prstGeom prst="rect">
              <a:avLst/>
            </a:prstGeom>
          </p:spPr>
          <p:txBody>
            <a:bodyPr wrap="square">
              <a:spAutoFit/>
            </a:bodyPr>
            <a:lstStyle/>
            <a:p>
              <a:pPr algn="r"/>
              <a:r>
                <a:rPr lang="en-US" altLang="ko-KR" sz="2000" dirty="0">
                  <a:latin typeface="Times New Roman" panose="02020603050405020304" pitchFamily="18" charset="0"/>
                  <a:cs typeface="Times New Roman" panose="02020603050405020304" pitchFamily="18" charset="0"/>
                </a:rPr>
                <a:t>V</a:t>
              </a:r>
              <a:r>
                <a:rPr lang="en-US" altLang="ko-KR" sz="2000" baseline="-25000" dirty="0">
                  <a:latin typeface="Times New Roman" panose="02020603050405020304" pitchFamily="18" charset="0"/>
                  <a:cs typeface="Times New Roman" panose="02020603050405020304" pitchFamily="18" charset="0"/>
                </a:rPr>
                <a:t>th</a:t>
              </a:r>
            </a:p>
          </p:txBody>
        </p:sp>
        <p:sp>
          <p:nvSpPr>
            <p:cNvPr id="97" name="직사각형 96"/>
            <p:cNvSpPr/>
            <p:nvPr/>
          </p:nvSpPr>
          <p:spPr>
            <a:xfrm>
              <a:off x="883868" y="2681378"/>
              <a:ext cx="860418" cy="478940"/>
            </a:xfrm>
            <a:prstGeom prst="rect">
              <a:avLst/>
            </a:prstGeom>
          </p:spPr>
          <p:txBody>
            <a:bodyPr wrap="square">
              <a:spAutoFit/>
            </a:bodyPr>
            <a:lstStyle/>
            <a:p>
              <a:pPr algn="r"/>
              <a:r>
                <a:rPr lang="en-US" altLang="ko-KR" sz="2000" dirty="0">
                  <a:latin typeface="Times New Roman" panose="02020603050405020304" pitchFamily="18" charset="0"/>
                  <a:cs typeface="Times New Roman" panose="02020603050405020304" pitchFamily="18" charset="0"/>
                </a:rPr>
                <a:t>V</a:t>
              </a:r>
              <a:r>
                <a:rPr lang="en-US" altLang="ko-KR" sz="2000" baseline="-25000" dirty="0">
                  <a:latin typeface="Times New Roman" panose="02020603050405020304" pitchFamily="18" charset="0"/>
                  <a:cs typeface="Times New Roman" panose="02020603050405020304" pitchFamily="18" charset="0"/>
                </a:rPr>
                <a:t>mem</a:t>
              </a:r>
            </a:p>
          </p:txBody>
        </p:sp>
        <p:sp>
          <p:nvSpPr>
            <p:cNvPr id="98" name="직사각형 97"/>
            <p:cNvSpPr/>
            <p:nvPr/>
          </p:nvSpPr>
          <p:spPr>
            <a:xfrm>
              <a:off x="883869" y="1224466"/>
              <a:ext cx="6723164" cy="219666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8" name="직사각형 7"/>
          <p:cNvSpPr/>
          <p:nvPr/>
        </p:nvSpPr>
        <p:spPr>
          <a:xfrm>
            <a:off x="1722251" y="38241316"/>
            <a:ext cx="12593685" cy="1938992"/>
          </a:xfrm>
          <a:prstGeom prst="rect">
            <a:avLst/>
          </a:prstGeom>
        </p:spPr>
        <p:txBody>
          <a:bodyPr wrap="square">
            <a:spAutoFit/>
          </a:bodyPr>
          <a:lstStyle/>
          <a:p>
            <a:pPr indent="457200" algn="just" latinLnBrk="0"/>
            <a:r>
              <a:rPr lang="en-US" altLang="ko-KR" sz="4000" kern="0">
                <a:latin typeface="Times New Roman" panose="02020603050405020304" pitchFamily="18" charset="0"/>
              </a:rPr>
              <a:t>Considering the power consumption of the comparator, this study </a:t>
            </a:r>
            <a:r>
              <a:rPr lang="en-US" altLang="ko-KR" sz="4000" kern="0" smtClean="0">
                <a:latin typeface="Times New Roman" panose="02020603050405020304" pitchFamily="18" charset="0"/>
              </a:rPr>
              <a:t>propose </a:t>
            </a:r>
            <a:r>
              <a:rPr lang="en-US" altLang="ko-KR" sz="4000" kern="0">
                <a:latin typeface="Times New Roman" panose="02020603050405020304" pitchFamily="18" charset="0"/>
              </a:rPr>
              <a:t>a prediction circuit that sends an </a:t>
            </a:r>
            <a:r>
              <a:rPr lang="en-US" altLang="ko-KR" sz="4000" kern="0" smtClean="0">
                <a:latin typeface="Times New Roman" panose="02020603050405020304" pitchFamily="18" charset="0"/>
              </a:rPr>
              <a:t>ENA </a:t>
            </a:r>
            <a:r>
              <a:rPr lang="en-US" altLang="ko-KR" sz="4000" kern="0">
                <a:latin typeface="Times New Roman" panose="02020603050405020304" pitchFamily="18" charset="0"/>
              </a:rPr>
              <a:t>signal that operates the comparator only when </a:t>
            </a:r>
            <a:r>
              <a:rPr lang="en-US" altLang="ko-KR" sz="4000" kern="0" smtClean="0">
                <a:latin typeface="Times New Roman" panose="02020603050405020304" pitchFamily="18" charset="0"/>
              </a:rPr>
              <a:t>necessary.</a:t>
            </a:r>
            <a:endParaRPr lang="en-US" altLang="ko-KR" sz="4000" kern="0" dirty="0">
              <a:latin typeface="Times New Roman" panose="02020603050405020304" pitchFamily="18" charset="0"/>
            </a:endParaRPr>
          </a:p>
        </p:txBody>
      </p:sp>
      <p:sp>
        <p:nvSpPr>
          <p:cNvPr id="100" name="TextBox 99">
            <a:extLst>
              <a:ext uri="{FF2B5EF4-FFF2-40B4-BE49-F238E27FC236}">
                <a16:creationId xmlns:a16="http://schemas.microsoft.com/office/drawing/2014/main" id="{19DA0768-56ED-47B5-B3F0-5E8995BB69DE}"/>
              </a:ext>
            </a:extLst>
          </p:cNvPr>
          <p:cNvSpPr txBox="1"/>
          <p:nvPr/>
        </p:nvSpPr>
        <p:spPr>
          <a:xfrm>
            <a:off x="15597218" y="12371596"/>
            <a:ext cx="12730389" cy="1015663"/>
          </a:xfrm>
          <a:prstGeom prst="rect">
            <a:avLst/>
          </a:prstGeom>
          <a:noFill/>
        </p:spPr>
        <p:txBody>
          <a:bodyPr wrap="square" rtlCol="0">
            <a:spAutoFit/>
          </a:bodyPr>
          <a:lstStyle/>
          <a:p>
            <a:r>
              <a:rPr lang="en-US" sz="6000" b="1" smtClean="0">
                <a:latin typeface="Times New Roman" panose="02020603050405020304" pitchFamily="18" charset="0"/>
                <a:cs typeface="Times New Roman" panose="02020603050405020304" pitchFamily="18" charset="0"/>
              </a:rPr>
              <a:t>3. Neuron circuit</a:t>
            </a:r>
            <a:endParaRPr lang="en-US" sz="6000" b="1" dirty="0">
              <a:latin typeface="Times New Roman" panose="02020603050405020304" pitchFamily="18" charset="0"/>
              <a:cs typeface="Times New Roman" panose="02020603050405020304" pitchFamily="18" charset="0"/>
            </a:endParaRPr>
          </a:p>
        </p:txBody>
      </p:sp>
      <p:graphicFrame>
        <p:nvGraphicFramePr>
          <p:cNvPr id="3" name="개체 2"/>
          <p:cNvGraphicFramePr>
            <a:graphicFrameLocks noChangeAspect="1"/>
          </p:cNvGraphicFramePr>
          <p:nvPr>
            <p:extLst>
              <p:ext uri="{D42A27DB-BD31-4B8C-83A1-F6EECF244321}">
                <p14:modId xmlns:p14="http://schemas.microsoft.com/office/powerpoint/2010/main" val="3672112614"/>
              </p:ext>
            </p:extLst>
          </p:nvPr>
        </p:nvGraphicFramePr>
        <p:xfrm>
          <a:off x="17221073" y="13558309"/>
          <a:ext cx="9603954" cy="3369199"/>
        </p:xfrm>
        <a:graphic>
          <a:graphicData uri="http://schemas.openxmlformats.org/presentationml/2006/ole">
            <mc:AlternateContent xmlns:mc="http://schemas.openxmlformats.org/markup-compatibility/2006">
              <mc:Choice xmlns:v="urn:schemas-microsoft-com:vml" Requires="v">
                <p:oleObj spid="_x0000_s3216" name="Visio" r:id="rId13" imgW="5267430" imgH="1847837" progId="Visio.Drawing.15">
                  <p:embed/>
                </p:oleObj>
              </mc:Choice>
              <mc:Fallback>
                <p:oleObj name="Visio" r:id="rId13" imgW="5267430" imgH="1847837" progId="Visio.Drawing.15">
                  <p:embed/>
                  <p:pic>
                    <p:nvPicPr>
                      <p:cNvPr id="0" name=""/>
                      <p:cNvPicPr/>
                      <p:nvPr/>
                    </p:nvPicPr>
                    <p:blipFill>
                      <a:blip r:embed="rId14"/>
                      <a:stretch>
                        <a:fillRect/>
                      </a:stretch>
                    </p:blipFill>
                    <p:spPr>
                      <a:xfrm>
                        <a:off x="17221073" y="13558309"/>
                        <a:ext cx="9603954" cy="3369199"/>
                      </a:xfrm>
                      <a:prstGeom prst="rect">
                        <a:avLst/>
                      </a:prstGeom>
                    </p:spPr>
                  </p:pic>
                </p:oleObj>
              </mc:Fallback>
            </mc:AlternateContent>
          </a:graphicData>
        </a:graphic>
      </p:graphicFrame>
      <p:sp>
        <p:nvSpPr>
          <p:cNvPr id="106" name="직사각형 105"/>
          <p:cNvSpPr/>
          <p:nvPr/>
        </p:nvSpPr>
        <p:spPr>
          <a:xfrm>
            <a:off x="15597218" y="17085169"/>
            <a:ext cx="13004063" cy="3785652"/>
          </a:xfrm>
          <a:prstGeom prst="rect">
            <a:avLst/>
          </a:prstGeom>
        </p:spPr>
        <p:txBody>
          <a:bodyPr wrap="square">
            <a:spAutoFit/>
          </a:bodyPr>
          <a:lstStyle/>
          <a:p>
            <a:pPr indent="457200" algn="just" latinLnBrk="0"/>
            <a:r>
              <a:rPr lang="en-US" altLang="ko-KR" sz="4000" kern="0" smtClean="0">
                <a:latin typeface="Times New Roman" panose="02020603050405020304" pitchFamily="18" charset="0"/>
              </a:rPr>
              <a:t>The </a:t>
            </a:r>
            <a:r>
              <a:rPr lang="en-US" altLang="ko-KR" sz="4000" kern="0" dirty="0" smtClean="0">
                <a:latin typeface="Times New Roman" panose="02020603050405020304" pitchFamily="18" charset="0"/>
              </a:rPr>
              <a:t>synapse current is flowed through the current mirror, and the membrane voltage is increased by the capacitor.</a:t>
            </a:r>
          </a:p>
          <a:p>
            <a:pPr indent="457200" algn="just" latinLnBrk="0"/>
            <a:r>
              <a:rPr lang="en-US" altLang="ko-KR" sz="4000" kern="0" smtClean="0">
                <a:latin typeface="Times New Roman" panose="02020603050405020304" pitchFamily="18" charset="0"/>
              </a:rPr>
              <a:t>The </a:t>
            </a:r>
            <a:r>
              <a:rPr lang="en-US" altLang="ko-KR" sz="4000" kern="0" dirty="0" smtClean="0">
                <a:latin typeface="Times New Roman" panose="02020603050405020304" pitchFamily="18" charset="0"/>
              </a:rPr>
              <a:t>ENA signal is turned on when exceeding </a:t>
            </a:r>
            <a:r>
              <a:rPr lang="en-US" altLang="ko-KR" sz="4000" kern="0" dirty="0" err="1" smtClean="0">
                <a:latin typeface="Times New Roman" panose="02020603050405020304" pitchFamily="18" charset="0"/>
              </a:rPr>
              <a:t>V</a:t>
            </a:r>
            <a:r>
              <a:rPr lang="en-US" altLang="ko-KR" sz="4000" kern="0" baseline="-25000" dirty="0" err="1" smtClean="0">
                <a:latin typeface="Times New Roman" panose="02020603050405020304" pitchFamily="18" charset="0"/>
              </a:rPr>
              <a:t>pd</a:t>
            </a:r>
            <a:r>
              <a:rPr lang="en-US" altLang="ko-KR" sz="4000" kern="0" dirty="0" smtClean="0">
                <a:latin typeface="Times New Roman" panose="02020603050405020304" pitchFamily="18" charset="0"/>
              </a:rPr>
              <a:t>(prediction </a:t>
            </a:r>
            <a:r>
              <a:rPr lang="en-US" altLang="ko-KR" sz="4000" kern="0" smtClean="0">
                <a:latin typeface="Times New Roman" panose="02020603050405020304" pitchFamily="18" charset="0"/>
              </a:rPr>
              <a:t>voltage). The </a:t>
            </a:r>
            <a:r>
              <a:rPr lang="en-US" altLang="ko-KR" sz="4000" kern="0" dirty="0" smtClean="0">
                <a:latin typeface="Times New Roman" panose="02020603050405020304" pitchFamily="18" charset="0"/>
              </a:rPr>
              <a:t>comparator operates when the ENA signal is turned on, and the spike comes out when </a:t>
            </a:r>
            <a:r>
              <a:rPr lang="en-US" altLang="ko-KR" sz="4000" kern="0" dirty="0" err="1" smtClean="0">
                <a:latin typeface="Times New Roman" panose="02020603050405020304" pitchFamily="18" charset="0"/>
              </a:rPr>
              <a:t>V</a:t>
            </a:r>
            <a:r>
              <a:rPr lang="en-US" altLang="ko-KR" sz="4000" kern="0" baseline="-25000" dirty="0" err="1" smtClean="0">
                <a:latin typeface="Times New Roman" panose="02020603050405020304" pitchFamily="18" charset="0"/>
              </a:rPr>
              <a:t>mem</a:t>
            </a:r>
            <a:r>
              <a:rPr lang="en-US" altLang="ko-KR" sz="4000" kern="0" dirty="0" smtClean="0">
                <a:latin typeface="Times New Roman" panose="02020603050405020304" pitchFamily="18" charset="0"/>
              </a:rPr>
              <a:t>(membrane voltage) is higher than the V</a:t>
            </a:r>
            <a:r>
              <a:rPr lang="en-US" altLang="ko-KR" sz="4000" kern="0" baseline="-25000" dirty="0" smtClean="0">
                <a:latin typeface="Times New Roman" panose="02020603050405020304" pitchFamily="18" charset="0"/>
              </a:rPr>
              <a:t>th</a:t>
            </a:r>
            <a:r>
              <a:rPr lang="en-US" altLang="ko-KR" sz="4000" kern="0" dirty="0" smtClean="0">
                <a:latin typeface="Times New Roman" panose="02020603050405020304" pitchFamily="18" charset="0"/>
              </a:rPr>
              <a:t>(threshold voltage).</a:t>
            </a:r>
            <a:endParaRPr lang="en-US" altLang="ko-KR" sz="4000" kern="0" dirty="0">
              <a:latin typeface="Times New Roman" panose="02020603050405020304" pitchFamily="18" charset="0"/>
            </a:endParaRPr>
          </a:p>
        </p:txBody>
      </p:sp>
      <p:grpSp>
        <p:nvGrpSpPr>
          <p:cNvPr id="5" name="그룹 4"/>
          <p:cNvGrpSpPr/>
          <p:nvPr/>
        </p:nvGrpSpPr>
        <p:grpSpPr>
          <a:xfrm>
            <a:off x="2933651" y="34244704"/>
            <a:ext cx="11203704" cy="4141787"/>
            <a:chOff x="3549554" y="34129740"/>
            <a:chExt cx="11798671" cy="4292269"/>
          </a:xfrm>
        </p:grpSpPr>
        <p:graphicFrame>
          <p:nvGraphicFramePr>
            <p:cNvPr id="64" name="개체 63"/>
            <p:cNvGraphicFramePr>
              <a:graphicFrameLocks noChangeAspect="1"/>
            </p:cNvGraphicFramePr>
            <p:nvPr>
              <p:extLst>
                <p:ext uri="{D42A27DB-BD31-4B8C-83A1-F6EECF244321}">
                  <p14:modId xmlns:p14="http://schemas.microsoft.com/office/powerpoint/2010/main" val="3495048937"/>
                </p:ext>
              </p:extLst>
            </p:nvPr>
          </p:nvGraphicFramePr>
          <p:xfrm>
            <a:off x="4963031" y="34129740"/>
            <a:ext cx="7493023" cy="4292269"/>
          </p:xfrm>
          <a:graphic>
            <a:graphicData uri="http://schemas.openxmlformats.org/presentationml/2006/ole">
              <mc:AlternateContent xmlns:mc="http://schemas.openxmlformats.org/markup-compatibility/2006">
                <mc:Choice xmlns:v="urn:schemas-microsoft-com:vml" Requires="v">
                  <p:oleObj spid="_x0000_s3217" name="Visio" r:id="rId15" imgW="5162630" imgH="2752815" progId="Visio.Drawing.15">
                    <p:embed/>
                  </p:oleObj>
                </mc:Choice>
                <mc:Fallback>
                  <p:oleObj name="Visio" r:id="rId15" imgW="5162630" imgH="2752815" progId="Visio.Drawing.15">
                    <p:embed/>
                    <p:pic>
                      <p:nvPicPr>
                        <p:cNvPr id="64" name="개체 63"/>
                        <p:cNvPicPr/>
                        <p:nvPr/>
                      </p:nvPicPr>
                      <p:blipFill>
                        <a:blip r:embed="rId16"/>
                        <a:stretch>
                          <a:fillRect/>
                        </a:stretch>
                      </p:blipFill>
                      <p:spPr>
                        <a:xfrm>
                          <a:off x="4963031" y="34129740"/>
                          <a:ext cx="7493023" cy="4292269"/>
                        </a:xfrm>
                        <a:prstGeom prst="rect">
                          <a:avLst/>
                        </a:prstGeom>
                      </p:spPr>
                    </p:pic>
                  </p:oleObj>
                </mc:Fallback>
              </mc:AlternateContent>
            </a:graphicData>
          </a:graphic>
        </p:graphicFrame>
        <p:sp>
          <p:nvSpPr>
            <p:cNvPr id="111" name="직사각형 110"/>
            <p:cNvSpPr/>
            <p:nvPr/>
          </p:nvSpPr>
          <p:spPr>
            <a:xfrm>
              <a:off x="12502851" y="34640240"/>
              <a:ext cx="2819175" cy="646332"/>
            </a:xfrm>
            <a:prstGeom prst="rect">
              <a:avLst/>
            </a:prstGeom>
          </p:spPr>
          <p:txBody>
            <a:bodyPr wrap="square">
              <a:spAutoFit/>
            </a:bodyPr>
            <a:lstStyle/>
            <a:p>
              <a:r>
                <a:rPr lang="en-US" altLang="ko-KR" sz="3600" smtClean="0">
                  <a:latin typeface="Times New Roman" panose="02020603050405020304" pitchFamily="18" charset="0"/>
                  <a:cs typeface="Times New Roman" panose="02020603050405020304" pitchFamily="18" charset="0"/>
                </a:rPr>
                <a:t>w/ Predictor</a:t>
              </a:r>
              <a:endParaRPr lang="en-US" altLang="ko-KR" sz="3600" dirty="0" smtClean="0">
                <a:latin typeface="Times New Roman" panose="02020603050405020304" pitchFamily="18" charset="0"/>
                <a:cs typeface="Times New Roman" panose="02020603050405020304" pitchFamily="18" charset="0"/>
              </a:endParaRPr>
            </a:p>
          </p:txBody>
        </p:sp>
        <p:sp>
          <p:nvSpPr>
            <p:cNvPr id="112" name="직사각형 111"/>
            <p:cNvSpPr/>
            <p:nvPr/>
          </p:nvSpPr>
          <p:spPr>
            <a:xfrm>
              <a:off x="12529050" y="35216541"/>
              <a:ext cx="2819175" cy="646332"/>
            </a:xfrm>
            <a:prstGeom prst="rect">
              <a:avLst/>
            </a:prstGeom>
          </p:spPr>
          <p:txBody>
            <a:bodyPr wrap="square">
              <a:spAutoFit/>
            </a:bodyPr>
            <a:lstStyle/>
            <a:p>
              <a:r>
                <a:rPr lang="en-US" altLang="ko-KR" sz="3600" smtClean="0">
                  <a:latin typeface="Times New Roman" panose="02020603050405020304" pitchFamily="18" charset="0"/>
                  <a:cs typeface="Times New Roman" panose="02020603050405020304" pitchFamily="18" charset="0"/>
                </a:rPr>
                <a:t>w/o Predictor</a:t>
              </a:r>
              <a:endParaRPr lang="en-US" altLang="ko-KR" sz="3600" dirty="0" smtClean="0">
                <a:latin typeface="Times New Roman" panose="02020603050405020304" pitchFamily="18" charset="0"/>
                <a:cs typeface="Times New Roman" panose="02020603050405020304" pitchFamily="18" charset="0"/>
              </a:endParaRPr>
            </a:p>
          </p:txBody>
        </p:sp>
        <p:sp>
          <p:nvSpPr>
            <p:cNvPr id="113" name="직사각형 112"/>
            <p:cNvSpPr/>
            <p:nvPr/>
          </p:nvSpPr>
          <p:spPr>
            <a:xfrm>
              <a:off x="4108902" y="35016062"/>
              <a:ext cx="855317" cy="646331"/>
            </a:xfrm>
            <a:prstGeom prst="rect">
              <a:avLst/>
            </a:prstGeom>
          </p:spPr>
          <p:txBody>
            <a:bodyPr wrap="square">
              <a:spAutoFit/>
            </a:bodyPr>
            <a:lstStyle/>
            <a:p>
              <a:r>
                <a:rPr lang="en-US" altLang="ko-KR" sz="3600" smtClean="0">
                  <a:latin typeface="Times New Roman" panose="02020603050405020304" pitchFamily="18" charset="0"/>
                  <a:cs typeface="Times New Roman" panose="02020603050405020304" pitchFamily="18" charset="0"/>
                </a:rPr>
                <a:t>V</a:t>
              </a:r>
              <a:r>
                <a:rPr lang="en-US" altLang="ko-KR" sz="3600" baseline="-25000" smtClean="0">
                  <a:latin typeface="Times New Roman" panose="02020603050405020304" pitchFamily="18" charset="0"/>
                  <a:cs typeface="Times New Roman" panose="02020603050405020304" pitchFamily="18" charset="0"/>
                </a:rPr>
                <a:t>th</a:t>
              </a:r>
              <a:endParaRPr lang="en-US" altLang="ko-KR" sz="3600" baseline="-25000" dirty="0" smtClean="0">
                <a:latin typeface="Times New Roman" panose="02020603050405020304" pitchFamily="18" charset="0"/>
                <a:cs typeface="Times New Roman" panose="02020603050405020304" pitchFamily="18" charset="0"/>
              </a:endParaRPr>
            </a:p>
          </p:txBody>
        </p:sp>
        <p:sp>
          <p:nvSpPr>
            <p:cNvPr id="114" name="직사각형 113"/>
            <p:cNvSpPr/>
            <p:nvPr/>
          </p:nvSpPr>
          <p:spPr>
            <a:xfrm>
              <a:off x="4087601" y="35392080"/>
              <a:ext cx="876618" cy="646331"/>
            </a:xfrm>
            <a:prstGeom prst="rect">
              <a:avLst/>
            </a:prstGeom>
          </p:spPr>
          <p:txBody>
            <a:bodyPr wrap="square">
              <a:spAutoFit/>
            </a:bodyPr>
            <a:lstStyle/>
            <a:p>
              <a:r>
                <a:rPr lang="en-US" altLang="ko-KR" sz="3600" smtClean="0">
                  <a:latin typeface="Times New Roman" panose="02020603050405020304" pitchFamily="18" charset="0"/>
                  <a:cs typeface="Times New Roman" panose="02020603050405020304" pitchFamily="18" charset="0"/>
                </a:rPr>
                <a:t>V</a:t>
              </a:r>
              <a:r>
                <a:rPr lang="en-US" altLang="ko-KR" sz="3600" baseline="-25000" smtClean="0">
                  <a:latin typeface="Times New Roman" panose="02020603050405020304" pitchFamily="18" charset="0"/>
                  <a:cs typeface="Times New Roman" panose="02020603050405020304" pitchFamily="18" charset="0"/>
                </a:rPr>
                <a:t>pd</a:t>
              </a:r>
              <a:endParaRPr lang="en-US" altLang="ko-KR" sz="3600" baseline="-25000" dirty="0" smtClean="0">
                <a:latin typeface="Times New Roman" panose="02020603050405020304" pitchFamily="18" charset="0"/>
                <a:cs typeface="Times New Roman" panose="02020603050405020304" pitchFamily="18" charset="0"/>
              </a:endParaRPr>
            </a:p>
          </p:txBody>
        </p:sp>
        <p:sp>
          <p:nvSpPr>
            <p:cNvPr id="115" name="직사각형 114"/>
            <p:cNvSpPr/>
            <p:nvPr/>
          </p:nvSpPr>
          <p:spPr>
            <a:xfrm>
              <a:off x="3665568" y="36930797"/>
              <a:ext cx="1298651" cy="646331"/>
            </a:xfrm>
            <a:prstGeom prst="rect">
              <a:avLst/>
            </a:prstGeom>
          </p:spPr>
          <p:txBody>
            <a:bodyPr wrap="square">
              <a:spAutoFit/>
            </a:bodyPr>
            <a:lstStyle/>
            <a:p>
              <a:pPr algn="ctr"/>
              <a:r>
                <a:rPr lang="en-US" altLang="ko-KR" sz="3600" smtClean="0">
                  <a:latin typeface="Times New Roman" panose="02020603050405020304" pitchFamily="18" charset="0"/>
                  <a:cs typeface="Times New Roman" panose="02020603050405020304" pitchFamily="18" charset="0"/>
                </a:rPr>
                <a:t>ENA</a:t>
              </a:r>
              <a:endParaRPr lang="en-US" altLang="ko-KR" sz="3600" baseline="-25000" dirty="0" smtClean="0">
                <a:latin typeface="Times New Roman" panose="02020603050405020304" pitchFamily="18" charset="0"/>
                <a:cs typeface="Times New Roman" panose="02020603050405020304" pitchFamily="18" charset="0"/>
              </a:endParaRPr>
            </a:p>
          </p:txBody>
        </p:sp>
        <p:sp>
          <p:nvSpPr>
            <p:cNvPr id="116" name="직사각형 115"/>
            <p:cNvSpPr/>
            <p:nvPr/>
          </p:nvSpPr>
          <p:spPr>
            <a:xfrm>
              <a:off x="3549554" y="37537362"/>
              <a:ext cx="1414666" cy="669814"/>
            </a:xfrm>
            <a:prstGeom prst="rect">
              <a:avLst/>
            </a:prstGeom>
          </p:spPr>
          <p:txBody>
            <a:bodyPr wrap="square">
              <a:spAutoFit/>
            </a:bodyPr>
            <a:lstStyle/>
            <a:p>
              <a:pPr algn="ctr"/>
              <a:r>
                <a:rPr lang="en-US" altLang="ko-KR" sz="3600" smtClean="0">
                  <a:latin typeface="Times New Roman" panose="02020603050405020304" pitchFamily="18" charset="0"/>
                  <a:cs typeface="Times New Roman" panose="02020603050405020304" pitchFamily="18" charset="0"/>
                </a:rPr>
                <a:t>POST</a:t>
              </a:r>
              <a:endParaRPr lang="en-US" altLang="ko-KR" sz="3600" baseline="-25000" dirty="0" smtClean="0">
                <a:latin typeface="Times New Roman" panose="02020603050405020304" pitchFamily="18" charset="0"/>
                <a:cs typeface="Times New Roman" panose="02020603050405020304" pitchFamily="18" charset="0"/>
              </a:endParaRPr>
            </a:p>
          </p:txBody>
        </p:sp>
      </p:grpSp>
      <p:graphicFrame>
        <p:nvGraphicFramePr>
          <p:cNvPr id="119" name="개체 118"/>
          <p:cNvGraphicFramePr>
            <a:graphicFrameLocks noChangeAspect="1"/>
          </p:cNvGraphicFramePr>
          <p:nvPr>
            <p:extLst>
              <p:ext uri="{D42A27DB-BD31-4B8C-83A1-F6EECF244321}">
                <p14:modId xmlns:p14="http://schemas.microsoft.com/office/powerpoint/2010/main" val="440665165"/>
              </p:ext>
            </p:extLst>
          </p:nvPr>
        </p:nvGraphicFramePr>
        <p:xfrm>
          <a:off x="5638315" y="14281308"/>
          <a:ext cx="4529452" cy="2800366"/>
        </p:xfrm>
        <a:graphic>
          <a:graphicData uri="http://schemas.openxmlformats.org/presentationml/2006/ole">
            <mc:AlternateContent xmlns:mc="http://schemas.openxmlformats.org/markup-compatibility/2006">
              <mc:Choice xmlns:v="urn:schemas-microsoft-com:vml" Requires="v">
                <p:oleObj spid="_x0000_s3218" name="Visio" r:id="rId17" imgW="2295543" imgH="1419328" progId="Visio.Drawing.15">
                  <p:embed/>
                </p:oleObj>
              </mc:Choice>
              <mc:Fallback>
                <p:oleObj name="Visio" r:id="rId17" imgW="2295543" imgH="1419328" progId="Visio.Drawing.15">
                  <p:embed/>
                  <p:pic>
                    <p:nvPicPr>
                      <p:cNvPr id="66" name="개체 65"/>
                      <p:cNvPicPr/>
                      <p:nvPr/>
                    </p:nvPicPr>
                    <p:blipFill>
                      <a:blip r:embed="rId18"/>
                      <a:stretch>
                        <a:fillRect/>
                      </a:stretch>
                    </p:blipFill>
                    <p:spPr>
                      <a:xfrm>
                        <a:off x="5638315" y="14281308"/>
                        <a:ext cx="4529452" cy="2800366"/>
                      </a:xfrm>
                      <a:prstGeom prst="rect">
                        <a:avLst/>
                      </a:prstGeom>
                    </p:spPr>
                  </p:pic>
                </p:oleObj>
              </mc:Fallback>
            </mc:AlternateContent>
          </a:graphicData>
        </a:graphic>
      </p:graphicFrame>
      <p:sp>
        <p:nvSpPr>
          <p:cNvPr id="120" name="아래쪽 화살표 119"/>
          <p:cNvSpPr/>
          <p:nvPr/>
        </p:nvSpPr>
        <p:spPr>
          <a:xfrm>
            <a:off x="7974347" y="15928085"/>
            <a:ext cx="212725" cy="450988"/>
          </a:xfrm>
          <a:prstGeom prst="downArrow">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2" name="아래쪽 화살표 121"/>
          <p:cNvSpPr/>
          <p:nvPr/>
        </p:nvSpPr>
        <p:spPr>
          <a:xfrm rot="10800000">
            <a:off x="7669468" y="15928085"/>
            <a:ext cx="212725" cy="450988"/>
          </a:xfrm>
          <a:prstGeom prst="downArrow">
            <a:avLst/>
          </a:prstGeom>
          <a:solidFill>
            <a:schemeClr val="bg2"/>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5" name="폭발 1 124"/>
          <p:cNvSpPr/>
          <p:nvPr/>
        </p:nvSpPr>
        <p:spPr>
          <a:xfrm>
            <a:off x="8103875" y="15813751"/>
            <a:ext cx="2418923" cy="679656"/>
          </a:xfrm>
          <a:prstGeom prst="irregularSeal1">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ko-KR" sz="1600" b="1" dirty="0" smtClean="0">
                <a:solidFill>
                  <a:schemeClr val="tx1"/>
                </a:solidFill>
                <a:latin typeface="Times New Roman" panose="02020603050405020304" pitchFamily="18" charset="0"/>
                <a:cs typeface="Times New Roman" panose="02020603050405020304" pitchFamily="18" charset="0"/>
              </a:rPr>
              <a:t>Bottleneck</a:t>
            </a:r>
            <a:endParaRPr lang="ko-KR" altLang="en-US" sz="1600" b="1" dirty="0">
              <a:solidFill>
                <a:schemeClr val="tx1"/>
              </a:solidFill>
              <a:latin typeface="Times New Roman" panose="02020603050405020304" pitchFamily="18" charset="0"/>
              <a:cs typeface="Times New Roman" panose="02020603050405020304" pitchFamily="18" charset="0"/>
            </a:endParaRPr>
          </a:p>
        </p:txBody>
      </p:sp>
      <p:pic>
        <p:nvPicPr>
          <p:cNvPr id="6" name="그림 5"/>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25820724" y="5816186"/>
            <a:ext cx="2857500" cy="2857500"/>
          </a:xfrm>
          <a:prstGeom prst="rect">
            <a:avLst/>
          </a:prstGeom>
        </p:spPr>
      </p:pic>
    </p:spTree>
    <p:extLst>
      <p:ext uri="{BB962C8B-B14F-4D97-AF65-F5344CB8AC3E}">
        <p14:creationId xmlns:p14="http://schemas.microsoft.com/office/powerpoint/2010/main" val="852065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1542</TotalTime>
  <Words>488</Words>
  <Application>Microsoft Office PowerPoint</Application>
  <PresentationFormat>사용자 지정</PresentationFormat>
  <Paragraphs>80</Paragraphs>
  <Slides>1</Slides>
  <Notes>0</Notes>
  <HiddenSlides>0</HiddenSlides>
  <MMClips>0</MMClips>
  <ScaleCrop>false</ScaleCrop>
  <HeadingPairs>
    <vt:vector size="8" baseType="variant">
      <vt:variant>
        <vt:lpstr>사용한 글꼴</vt:lpstr>
      </vt:variant>
      <vt:variant>
        <vt:i4>6</vt:i4>
      </vt:variant>
      <vt:variant>
        <vt:lpstr>테마</vt:lpstr>
      </vt:variant>
      <vt:variant>
        <vt:i4>1</vt:i4>
      </vt:variant>
      <vt:variant>
        <vt:lpstr>포함된 OLE 서버</vt:lpstr>
      </vt:variant>
      <vt:variant>
        <vt:i4>1</vt:i4>
      </vt:variant>
      <vt:variant>
        <vt:lpstr>슬라이드 제목</vt:lpstr>
      </vt:variant>
      <vt:variant>
        <vt:i4>1</vt:i4>
      </vt:variant>
    </vt:vector>
  </HeadingPairs>
  <TitlesOfParts>
    <vt:vector size="9" baseType="lpstr">
      <vt:lpstr>맑은 고딕</vt:lpstr>
      <vt:lpstr>한양신명조</vt:lpstr>
      <vt:lpstr>Arial</vt:lpstr>
      <vt:lpstr>Calibri</vt:lpstr>
      <vt:lpstr>Calibri Light</vt:lpstr>
      <vt:lpstr>Times New Roman</vt:lpstr>
      <vt:lpstr>Office 테마</vt:lpstr>
      <vt:lpstr>Visio</vt:lpstr>
      <vt:lpstr>PowerPoint 프레젠테이션</vt:lpstr>
    </vt:vector>
  </TitlesOfParts>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Registered User</dc:creator>
  <cp:lastModifiedBy>USER</cp:lastModifiedBy>
  <cp:revision>56</cp:revision>
  <dcterms:created xsi:type="dcterms:W3CDTF">2018-03-08T06:02:33Z</dcterms:created>
  <dcterms:modified xsi:type="dcterms:W3CDTF">2023-06-22T02:29:42Z</dcterms:modified>
</cp:coreProperties>
</file>